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51"/>
  </p:notesMasterIdLst>
  <p:sldIdLst>
    <p:sldId id="316" r:id="rId2"/>
    <p:sldId id="328" r:id="rId3"/>
    <p:sldId id="317" r:id="rId4"/>
    <p:sldId id="318" r:id="rId5"/>
    <p:sldId id="319" r:id="rId6"/>
    <p:sldId id="320" r:id="rId7"/>
    <p:sldId id="321" r:id="rId8"/>
    <p:sldId id="322" r:id="rId9"/>
    <p:sldId id="323" r:id="rId10"/>
    <p:sldId id="324" r:id="rId11"/>
    <p:sldId id="325" r:id="rId12"/>
    <p:sldId id="326" r:id="rId13"/>
    <p:sldId id="327" r:id="rId14"/>
    <p:sldId id="286" r:id="rId15"/>
    <p:sldId id="264" r:id="rId16"/>
    <p:sldId id="306" r:id="rId17"/>
    <p:sldId id="307" r:id="rId18"/>
    <p:sldId id="265" r:id="rId19"/>
    <p:sldId id="296" r:id="rId20"/>
    <p:sldId id="309" r:id="rId21"/>
    <p:sldId id="266" r:id="rId22"/>
    <p:sldId id="270" r:id="rId23"/>
    <p:sldId id="271" r:id="rId24"/>
    <p:sldId id="300" r:id="rId25"/>
    <p:sldId id="272" r:id="rId26"/>
    <p:sldId id="314" r:id="rId27"/>
    <p:sldId id="311" r:id="rId28"/>
    <p:sldId id="308" r:id="rId29"/>
    <p:sldId id="273" r:id="rId30"/>
    <p:sldId id="274" r:id="rId31"/>
    <p:sldId id="302" r:id="rId32"/>
    <p:sldId id="312" r:id="rId33"/>
    <p:sldId id="313" r:id="rId34"/>
    <p:sldId id="303" r:id="rId35"/>
    <p:sldId id="275" r:id="rId36"/>
    <p:sldId id="276" r:id="rId37"/>
    <p:sldId id="279" r:id="rId38"/>
    <p:sldId id="280" r:id="rId39"/>
    <p:sldId id="288" r:id="rId40"/>
    <p:sldId id="289" r:id="rId41"/>
    <p:sldId id="290" r:id="rId42"/>
    <p:sldId id="291" r:id="rId43"/>
    <p:sldId id="292" r:id="rId44"/>
    <p:sldId id="285" r:id="rId45"/>
    <p:sldId id="294" r:id="rId46"/>
    <p:sldId id="315" r:id="rId47"/>
    <p:sldId id="295" r:id="rId48"/>
    <p:sldId id="293" r:id="rId49"/>
    <p:sldId id="281" r:id="rId50"/>
  </p:sldIdLst>
  <p:sldSz cx="9144000" cy="6858000" type="screen4x3"/>
  <p:notesSz cx="6858000" cy="9144000"/>
  <p:custDataLst>
    <p:tags r:id="rId52"/>
  </p:custDataLst>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66FFFF"/>
    <a:srgbClr val="0000FF"/>
    <a:srgbClr val="00FF00"/>
    <a:srgbClr val="FF0000"/>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56" autoAdjust="0"/>
    <p:restoredTop sz="94634" autoAdjust="0"/>
  </p:normalViewPr>
  <p:slideViewPr>
    <p:cSldViewPr>
      <p:cViewPr varScale="1">
        <p:scale>
          <a:sx n="66" d="100"/>
          <a:sy n="66" d="100"/>
        </p:scale>
        <p:origin x="1434"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A31B5F-CC38-41A5-9823-DA0093981773}" type="doc">
      <dgm:prSet loTypeId="urn:microsoft.com/office/officeart/2005/8/layout/orgChart1" loCatId="hierarchy" qsTypeId="urn:microsoft.com/office/officeart/2005/8/quickstyle/simple1" qsCatId="simple" csTypeId="urn:microsoft.com/office/officeart/2005/8/colors/accent1_2" csCatId="accent1" phldr="1"/>
      <dgm:spPr/>
    </dgm:pt>
    <dgm:pt modelId="{BBE38BDE-E09D-40AA-92CB-E59199BE265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dirty="0" smtClean="0">
              <a:ln>
                <a:noFill/>
              </a:ln>
              <a:solidFill>
                <a:srgbClr val="0000FF"/>
              </a:solidFill>
              <a:effectLst/>
              <a:latin typeface="Arial" panose="020B0604020202020204" pitchFamily="34" charset="0"/>
            </a:rPr>
            <a:t>BOG</a:t>
          </a:r>
          <a:r>
            <a:rPr kumimoji="0" lang="ru-RU" altLang="ru-RU" b="1" i="0" u="none" strike="noStrike" cap="none" normalizeH="0" baseline="0" dirty="0" smtClean="0">
              <a:ln>
                <a:noFill/>
              </a:ln>
              <a:solidFill>
                <a:srgbClr val="0000FF"/>
              </a:solidFill>
              <a:effectLst/>
              <a:latin typeface="Arial" panose="020B0604020202020204" pitchFamily="34" charset="0"/>
            </a:rPr>
            <a:t>’</a:t>
          </a:r>
          <a:r>
            <a:rPr kumimoji="0" lang="en-US" altLang="ru-RU" b="1" i="0" u="none" strike="noStrike" cap="none" normalizeH="0" baseline="0" dirty="0" smtClean="0">
              <a:ln>
                <a:noFill/>
              </a:ln>
              <a:solidFill>
                <a:srgbClr val="0000FF"/>
              </a:solidFill>
              <a:effectLst/>
              <a:latin typeface="Arial" panose="020B0604020202020204" pitchFamily="34" charset="0"/>
            </a:rPr>
            <a:t>LIQLIK-</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dirty="0" smtClean="0">
              <a:ln>
                <a:noFill/>
              </a:ln>
              <a:solidFill>
                <a:srgbClr val="0000FF"/>
              </a:solidFill>
              <a:effectLst/>
              <a:latin typeface="Arial" panose="020B0604020202020204" pitchFamily="34" charset="0"/>
            </a:rPr>
            <a:t>LARNING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dirty="0" smtClean="0">
              <a:ln>
                <a:noFill/>
              </a:ln>
              <a:solidFill>
                <a:srgbClr val="0000FF"/>
              </a:solidFill>
              <a:effectLst/>
              <a:latin typeface="Arial" panose="020B0604020202020204" pitchFamily="34" charset="0"/>
            </a:rPr>
            <a:t>STATISTIC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dirty="0" smtClean="0">
              <a:ln>
                <a:noFill/>
              </a:ln>
              <a:solidFill>
                <a:srgbClr val="0000FF"/>
              </a:solidFill>
              <a:effectLst/>
              <a:latin typeface="Arial" panose="020B0604020202020204" pitchFamily="34" charset="0"/>
            </a:rPr>
            <a:t>TAHLILI</a:t>
          </a:r>
          <a:endParaRPr kumimoji="0" lang="ru-RU" altLang="ru-RU" b="1" i="0" u="none" strike="noStrike" cap="none" normalizeH="0" baseline="0" dirty="0" smtClean="0">
            <a:ln>
              <a:noFill/>
            </a:ln>
            <a:solidFill>
              <a:srgbClr val="0000FF"/>
            </a:solidFill>
            <a:effectLst/>
            <a:latin typeface="Arial" panose="020B0604020202020204" pitchFamily="34" charset="0"/>
          </a:endParaRPr>
        </a:p>
      </dgm:t>
    </dgm:pt>
    <dgm:pt modelId="{4A5B8A72-3B5A-49E5-A2C3-668DB688EA20}" type="parTrans" cxnId="{E0F5F3F3-9A8D-4CA7-8FFC-71D909B89C0A}">
      <dgm:prSet/>
      <dgm:spPr/>
      <dgm:t>
        <a:bodyPr/>
        <a:lstStyle/>
        <a:p>
          <a:endParaRPr lang="ru-RU"/>
        </a:p>
      </dgm:t>
    </dgm:pt>
    <dgm:pt modelId="{D49EB09E-3C25-4567-8AA0-42D1F2FC7C6C}" type="sibTrans" cxnId="{E0F5F3F3-9A8D-4CA7-8FFC-71D909B89C0A}">
      <dgm:prSet/>
      <dgm:spPr/>
      <dgm:t>
        <a:bodyPr/>
        <a:lstStyle/>
        <a:p>
          <a:endParaRPr lang="ru-RU"/>
        </a:p>
      </dgm:t>
    </dgm:pt>
    <dgm:pt modelId="{CF779F3E-B35E-4EB3-9F99-23955798E76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DISPERSION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TAHLIL</a:t>
          </a:r>
          <a:endParaRPr kumimoji="0" lang="ru-RU" altLang="ru-RU" b="1" i="0" u="none" strike="noStrike" cap="none" normalizeH="0" baseline="0" smtClean="0">
            <a:ln>
              <a:noFill/>
            </a:ln>
            <a:solidFill>
              <a:srgbClr val="660033"/>
            </a:solidFill>
            <a:effectLst/>
            <a:latin typeface="Arial" panose="020B0604020202020204" pitchFamily="34" charset="0"/>
          </a:endParaRPr>
        </a:p>
      </dgm:t>
    </dgm:pt>
    <dgm:pt modelId="{F58C18CE-1E59-4857-BA1D-789753F09208}" type="parTrans" cxnId="{834E454A-297F-4F17-AD1E-1593B9F8D32C}">
      <dgm:prSet/>
      <dgm:spPr/>
      <dgm:t>
        <a:bodyPr/>
        <a:lstStyle/>
        <a:p>
          <a:endParaRPr lang="ru-RU"/>
        </a:p>
      </dgm:t>
    </dgm:pt>
    <dgm:pt modelId="{3B8878A3-1767-4409-9C9A-392680793CF0}" type="sibTrans" cxnId="{834E454A-297F-4F17-AD1E-1593B9F8D32C}">
      <dgm:prSet/>
      <dgm:spPr/>
      <dgm:t>
        <a:bodyPr/>
        <a:lstStyle/>
        <a:p>
          <a:endParaRPr lang="ru-RU"/>
        </a:p>
      </dgm:t>
    </dgm:pt>
    <dgm:pt modelId="{99A88D10-854B-41B1-8C98-1DA9855BB56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KORRELYATSION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TAHLIL</a:t>
          </a:r>
          <a:endParaRPr kumimoji="0" lang="ru-RU" altLang="ru-RU" b="1" i="0" u="none" strike="noStrike" cap="none" normalizeH="0" baseline="0" smtClean="0">
            <a:ln>
              <a:noFill/>
            </a:ln>
            <a:solidFill>
              <a:srgbClr val="660033"/>
            </a:solidFill>
            <a:effectLst/>
            <a:latin typeface="Arial" panose="020B0604020202020204" pitchFamily="34" charset="0"/>
          </a:endParaRPr>
        </a:p>
      </dgm:t>
    </dgm:pt>
    <dgm:pt modelId="{35F0AEFB-E397-4946-B9D5-63DFB4681B68}" type="parTrans" cxnId="{E24D6BB5-3050-458B-9E4B-1F8A5A4AF2AF}">
      <dgm:prSet/>
      <dgm:spPr/>
      <dgm:t>
        <a:bodyPr/>
        <a:lstStyle/>
        <a:p>
          <a:endParaRPr lang="ru-RU"/>
        </a:p>
      </dgm:t>
    </dgm:pt>
    <dgm:pt modelId="{8314874D-4A89-4C7F-AB18-6FD434E900F2}" type="sibTrans" cxnId="{E24D6BB5-3050-458B-9E4B-1F8A5A4AF2AF}">
      <dgm:prSet/>
      <dgm:spPr/>
      <dgm:t>
        <a:bodyPr/>
        <a:lstStyle/>
        <a:p>
          <a:endParaRPr lang="ru-RU"/>
        </a:p>
      </dgm:t>
    </dgm:pt>
    <dgm:pt modelId="{ACC2B28B-0166-4770-BEBE-087C34DE767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REGRESSION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b="1" i="0" u="none" strike="noStrike" cap="none" normalizeH="0" baseline="0" smtClean="0">
              <a:ln>
                <a:noFill/>
              </a:ln>
              <a:solidFill>
                <a:srgbClr val="660033"/>
              </a:solidFill>
              <a:effectLst/>
              <a:latin typeface="Arial" panose="020B0604020202020204" pitchFamily="34" charset="0"/>
            </a:rPr>
            <a:t>TAHLIL</a:t>
          </a:r>
          <a:endParaRPr kumimoji="0" lang="ru-RU" altLang="ru-RU" b="1" i="0" u="none" strike="noStrike" cap="none" normalizeH="0" baseline="0" smtClean="0">
            <a:ln>
              <a:noFill/>
            </a:ln>
            <a:solidFill>
              <a:srgbClr val="660033"/>
            </a:solidFill>
            <a:effectLst/>
            <a:latin typeface="Arial" panose="020B0604020202020204" pitchFamily="34" charset="0"/>
          </a:endParaRPr>
        </a:p>
      </dgm:t>
    </dgm:pt>
    <dgm:pt modelId="{CA7FE395-D11E-41E4-927A-56AA11D93C4D}" type="parTrans" cxnId="{C299B40F-F382-4265-9C38-249A4EF51A85}">
      <dgm:prSet/>
      <dgm:spPr/>
      <dgm:t>
        <a:bodyPr/>
        <a:lstStyle/>
        <a:p>
          <a:endParaRPr lang="ru-RU"/>
        </a:p>
      </dgm:t>
    </dgm:pt>
    <dgm:pt modelId="{50A84A4D-9D6D-40FA-8D90-3A984E647B45}" type="sibTrans" cxnId="{C299B40F-F382-4265-9C38-249A4EF51A85}">
      <dgm:prSet/>
      <dgm:spPr/>
      <dgm:t>
        <a:bodyPr/>
        <a:lstStyle/>
        <a:p>
          <a:endParaRPr lang="ru-RU"/>
        </a:p>
      </dgm:t>
    </dgm:pt>
    <dgm:pt modelId="{DBF49E11-CE86-4B9B-A986-99A514731CF6}" type="pres">
      <dgm:prSet presAssocID="{44A31B5F-CC38-41A5-9823-DA0093981773}" presName="hierChild1" presStyleCnt="0">
        <dgm:presLayoutVars>
          <dgm:orgChart val="1"/>
          <dgm:chPref val="1"/>
          <dgm:dir/>
          <dgm:animOne val="branch"/>
          <dgm:animLvl val="lvl"/>
          <dgm:resizeHandles/>
        </dgm:presLayoutVars>
      </dgm:prSet>
      <dgm:spPr/>
    </dgm:pt>
    <dgm:pt modelId="{578C6C94-AD3A-4148-AAB0-4CC4B64363D4}" type="pres">
      <dgm:prSet presAssocID="{BBE38BDE-E09D-40AA-92CB-E59199BE2654}" presName="hierRoot1" presStyleCnt="0">
        <dgm:presLayoutVars>
          <dgm:hierBranch/>
        </dgm:presLayoutVars>
      </dgm:prSet>
      <dgm:spPr/>
    </dgm:pt>
    <dgm:pt modelId="{961335B9-690A-4F59-AF3D-4B54470352BB}" type="pres">
      <dgm:prSet presAssocID="{BBE38BDE-E09D-40AA-92CB-E59199BE2654}" presName="rootComposite1" presStyleCnt="0"/>
      <dgm:spPr/>
    </dgm:pt>
    <dgm:pt modelId="{DB438591-CD97-4DEE-9185-D76CA7E8AC9C}" type="pres">
      <dgm:prSet presAssocID="{BBE38BDE-E09D-40AA-92CB-E59199BE2654}" presName="rootText1" presStyleLbl="node0" presStyleIdx="0" presStyleCnt="1">
        <dgm:presLayoutVars>
          <dgm:chPref val="3"/>
        </dgm:presLayoutVars>
      </dgm:prSet>
      <dgm:spPr/>
      <dgm:t>
        <a:bodyPr/>
        <a:lstStyle/>
        <a:p>
          <a:endParaRPr lang="ru-RU"/>
        </a:p>
      </dgm:t>
    </dgm:pt>
    <dgm:pt modelId="{72C55586-F51D-440A-8E3F-D55847F139FE}" type="pres">
      <dgm:prSet presAssocID="{BBE38BDE-E09D-40AA-92CB-E59199BE2654}" presName="rootConnector1" presStyleLbl="node1" presStyleIdx="0" presStyleCnt="0"/>
      <dgm:spPr/>
      <dgm:t>
        <a:bodyPr/>
        <a:lstStyle/>
        <a:p>
          <a:endParaRPr lang="ru-RU"/>
        </a:p>
      </dgm:t>
    </dgm:pt>
    <dgm:pt modelId="{F0517390-D5CF-4EBE-90EB-FDC175791C02}" type="pres">
      <dgm:prSet presAssocID="{BBE38BDE-E09D-40AA-92CB-E59199BE2654}" presName="hierChild2" presStyleCnt="0"/>
      <dgm:spPr/>
    </dgm:pt>
    <dgm:pt modelId="{6B6E12EC-4064-433F-B60F-EC983E11A59B}" type="pres">
      <dgm:prSet presAssocID="{F58C18CE-1E59-4857-BA1D-789753F09208}" presName="Name35" presStyleLbl="parChTrans1D2" presStyleIdx="0" presStyleCnt="3"/>
      <dgm:spPr/>
      <dgm:t>
        <a:bodyPr/>
        <a:lstStyle/>
        <a:p>
          <a:endParaRPr lang="ru-RU"/>
        </a:p>
      </dgm:t>
    </dgm:pt>
    <dgm:pt modelId="{3071607F-1E8F-4AD4-BA76-495FE182F432}" type="pres">
      <dgm:prSet presAssocID="{CF779F3E-B35E-4EB3-9F99-23955798E767}" presName="hierRoot2" presStyleCnt="0">
        <dgm:presLayoutVars>
          <dgm:hierBranch/>
        </dgm:presLayoutVars>
      </dgm:prSet>
      <dgm:spPr/>
    </dgm:pt>
    <dgm:pt modelId="{41C5692B-258E-448F-B548-09DB6B43174A}" type="pres">
      <dgm:prSet presAssocID="{CF779F3E-B35E-4EB3-9F99-23955798E767}" presName="rootComposite" presStyleCnt="0"/>
      <dgm:spPr/>
    </dgm:pt>
    <dgm:pt modelId="{2CDF02D4-129B-48B9-9BB6-DEFE038E7982}" type="pres">
      <dgm:prSet presAssocID="{CF779F3E-B35E-4EB3-9F99-23955798E767}" presName="rootText" presStyleLbl="node2" presStyleIdx="0" presStyleCnt="3">
        <dgm:presLayoutVars>
          <dgm:chPref val="3"/>
        </dgm:presLayoutVars>
      </dgm:prSet>
      <dgm:spPr/>
      <dgm:t>
        <a:bodyPr/>
        <a:lstStyle/>
        <a:p>
          <a:endParaRPr lang="ru-RU"/>
        </a:p>
      </dgm:t>
    </dgm:pt>
    <dgm:pt modelId="{F91DC242-59CF-4841-940C-06381F7C23DC}" type="pres">
      <dgm:prSet presAssocID="{CF779F3E-B35E-4EB3-9F99-23955798E767}" presName="rootConnector" presStyleLbl="node2" presStyleIdx="0" presStyleCnt="3"/>
      <dgm:spPr/>
      <dgm:t>
        <a:bodyPr/>
        <a:lstStyle/>
        <a:p>
          <a:endParaRPr lang="ru-RU"/>
        </a:p>
      </dgm:t>
    </dgm:pt>
    <dgm:pt modelId="{9DA81885-A8A0-4D3E-BA0F-9CCAC8D43109}" type="pres">
      <dgm:prSet presAssocID="{CF779F3E-B35E-4EB3-9F99-23955798E767}" presName="hierChild4" presStyleCnt="0"/>
      <dgm:spPr/>
    </dgm:pt>
    <dgm:pt modelId="{40E32100-8024-4407-BB7E-21DA595E76D3}" type="pres">
      <dgm:prSet presAssocID="{CF779F3E-B35E-4EB3-9F99-23955798E767}" presName="hierChild5" presStyleCnt="0"/>
      <dgm:spPr/>
    </dgm:pt>
    <dgm:pt modelId="{A03EA661-85C7-4964-A69A-96E476031720}" type="pres">
      <dgm:prSet presAssocID="{35F0AEFB-E397-4946-B9D5-63DFB4681B68}" presName="Name35" presStyleLbl="parChTrans1D2" presStyleIdx="1" presStyleCnt="3"/>
      <dgm:spPr/>
      <dgm:t>
        <a:bodyPr/>
        <a:lstStyle/>
        <a:p>
          <a:endParaRPr lang="ru-RU"/>
        </a:p>
      </dgm:t>
    </dgm:pt>
    <dgm:pt modelId="{F8ACDC1A-38CE-4F91-867E-C0CF8B4A6D4D}" type="pres">
      <dgm:prSet presAssocID="{99A88D10-854B-41B1-8C98-1DA9855BB56A}" presName="hierRoot2" presStyleCnt="0">
        <dgm:presLayoutVars>
          <dgm:hierBranch/>
        </dgm:presLayoutVars>
      </dgm:prSet>
      <dgm:spPr/>
    </dgm:pt>
    <dgm:pt modelId="{FEBAF19D-D54C-4B5C-A220-9740E629EE9A}" type="pres">
      <dgm:prSet presAssocID="{99A88D10-854B-41B1-8C98-1DA9855BB56A}" presName="rootComposite" presStyleCnt="0"/>
      <dgm:spPr/>
    </dgm:pt>
    <dgm:pt modelId="{8FFB62BC-08CE-4A33-849D-5D2BB39BC94B}" type="pres">
      <dgm:prSet presAssocID="{99A88D10-854B-41B1-8C98-1DA9855BB56A}" presName="rootText" presStyleLbl="node2" presStyleIdx="1" presStyleCnt="3">
        <dgm:presLayoutVars>
          <dgm:chPref val="3"/>
        </dgm:presLayoutVars>
      </dgm:prSet>
      <dgm:spPr/>
      <dgm:t>
        <a:bodyPr/>
        <a:lstStyle/>
        <a:p>
          <a:endParaRPr lang="ru-RU"/>
        </a:p>
      </dgm:t>
    </dgm:pt>
    <dgm:pt modelId="{F4757717-E64F-45FA-B5CF-BAB2D8F9E943}" type="pres">
      <dgm:prSet presAssocID="{99A88D10-854B-41B1-8C98-1DA9855BB56A}" presName="rootConnector" presStyleLbl="node2" presStyleIdx="1" presStyleCnt="3"/>
      <dgm:spPr/>
      <dgm:t>
        <a:bodyPr/>
        <a:lstStyle/>
        <a:p>
          <a:endParaRPr lang="ru-RU"/>
        </a:p>
      </dgm:t>
    </dgm:pt>
    <dgm:pt modelId="{415CDC43-A2C8-4A5C-9C4E-AF92673F2666}" type="pres">
      <dgm:prSet presAssocID="{99A88D10-854B-41B1-8C98-1DA9855BB56A}" presName="hierChild4" presStyleCnt="0"/>
      <dgm:spPr/>
    </dgm:pt>
    <dgm:pt modelId="{83AC482A-7649-40FF-AD8B-B2C6EF0D5D16}" type="pres">
      <dgm:prSet presAssocID="{99A88D10-854B-41B1-8C98-1DA9855BB56A}" presName="hierChild5" presStyleCnt="0"/>
      <dgm:spPr/>
    </dgm:pt>
    <dgm:pt modelId="{3D939089-BACF-4E50-85FF-DD8FD3C7720E}" type="pres">
      <dgm:prSet presAssocID="{CA7FE395-D11E-41E4-927A-56AA11D93C4D}" presName="Name35" presStyleLbl="parChTrans1D2" presStyleIdx="2" presStyleCnt="3"/>
      <dgm:spPr/>
      <dgm:t>
        <a:bodyPr/>
        <a:lstStyle/>
        <a:p>
          <a:endParaRPr lang="ru-RU"/>
        </a:p>
      </dgm:t>
    </dgm:pt>
    <dgm:pt modelId="{0C8B2ADF-BBFF-4B68-87A9-89E3FBA423B3}" type="pres">
      <dgm:prSet presAssocID="{ACC2B28B-0166-4770-BEBE-087C34DE767E}" presName="hierRoot2" presStyleCnt="0">
        <dgm:presLayoutVars>
          <dgm:hierBranch/>
        </dgm:presLayoutVars>
      </dgm:prSet>
      <dgm:spPr/>
    </dgm:pt>
    <dgm:pt modelId="{3551C87E-4E64-4BA7-BC5B-D09FA03530AE}" type="pres">
      <dgm:prSet presAssocID="{ACC2B28B-0166-4770-BEBE-087C34DE767E}" presName="rootComposite" presStyleCnt="0"/>
      <dgm:spPr/>
    </dgm:pt>
    <dgm:pt modelId="{48C3B7B5-E4FE-4ADF-B210-E59158E60960}" type="pres">
      <dgm:prSet presAssocID="{ACC2B28B-0166-4770-BEBE-087C34DE767E}" presName="rootText" presStyleLbl="node2" presStyleIdx="2" presStyleCnt="3">
        <dgm:presLayoutVars>
          <dgm:chPref val="3"/>
        </dgm:presLayoutVars>
      </dgm:prSet>
      <dgm:spPr/>
      <dgm:t>
        <a:bodyPr/>
        <a:lstStyle/>
        <a:p>
          <a:endParaRPr lang="ru-RU"/>
        </a:p>
      </dgm:t>
    </dgm:pt>
    <dgm:pt modelId="{9C4BA75E-4A7D-48EE-8AF9-4840A4F0A0DF}" type="pres">
      <dgm:prSet presAssocID="{ACC2B28B-0166-4770-BEBE-087C34DE767E}" presName="rootConnector" presStyleLbl="node2" presStyleIdx="2" presStyleCnt="3"/>
      <dgm:spPr/>
      <dgm:t>
        <a:bodyPr/>
        <a:lstStyle/>
        <a:p>
          <a:endParaRPr lang="ru-RU"/>
        </a:p>
      </dgm:t>
    </dgm:pt>
    <dgm:pt modelId="{61BCEA1F-9ECD-4C46-835C-378327D19EEE}" type="pres">
      <dgm:prSet presAssocID="{ACC2B28B-0166-4770-BEBE-087C34DE767E}" presName="hierChild4" presStyleCnt="0"/>
      <dgm:spPr/>
    </dgm:pt>
    <dgm:pt modelId="{58FFF5B7-99A7-451F-BB12-51EDB56E7F42}" type="pres">
      <dgm:prSet presAssocID="{ACC2B28B-0166-4770-BEBE-087C34DE767E}" presName="hierChild5" presStyleCnt="0"/>
      <dgm:spPr/>
    </dgm:pt>
    <dgm:pt modelId="{DDB6D1EF-2E55-4408-BE32-138FC85D48AA}" type="pres">
      <dgm:prSet presAssocID="{BBE38BDE-E09D-40AA-92CB-E59199BE2654}" presName="hierChild3" presStyleCnt="0"/>
      <dgm:spPr/>
    </dgm:pt>
  </dgm:ptLst>
  <dgm:cxnLst>
    <dgm:cxn modelId="{AD5843DC-42E6-4B93-A0A1-1364810B7A30}" type="presOf" srcId="{99A88D10-854B-41B1-8C98-1DA9855BB56A}" destId="{8FFB62BC-08CE-4A33-849D-5D2BB39BC94B}" srcOrd="0" destOrd="0" presId="urn:microsoft.com/office/officeart/2005/8/layout/orgChart1"/>
    <dgm:cxn modelId="{B79A8B89-479B-4F65-830E-DC453D81CFBA}" type="presOf" srcId="{BBE38BDE-E09D-40AA-92CB-E59199BE2654}" destId="{72C55586-F51D-440A-8E3F-D55847F139FE}" srcOrd="1" destOrd="0" presId="urn:microsoft.com/office/officeart/2005/8/layout/orgChart1"/>
    <dgm:cxn modelId="{C299B40F-F382-4265-9C38-249A4EF51A85}" srcId="{BBE38BDE-E09D-40AA-92CB-E59199BE2654}" destId="{ACC2B28B-0166-4770-BEBE-087C34DE767E}" srcOrd="2" destOrd="0" parTransId="{CA7FE395-D11E-41E4-927A-56AA11D93C4D}" sibTransId="{50A84A4D-9D6D-40FA-8D90-3A984E647B45}"/>
    <dgm:cxn modelId="{84F67535-618E-464D-A11F-EC49CA9577B4}" type="presOf" srcId="{ACC2B28B-0166-4770-BEBE-087C34DE767E}" destId="{48C3B7B5-E4FE-4ADF-B210-E59158E60960}" srcOrd="0" destOrd="0" presId="urn:microsoft.com/office/officeart/2005/8/layout/orgChart1"/>
    <dgm:cxn modelId="{1275FDBE-A019-43AF-A67E-7B90A6A1B7A7}" type="presOf" srcId="{35F0AEFB-E397-4946-B9D5-63DFB4681B68}" destId="{A03EA661-85C7-4964-A69A-96E476031720}" srcOrd="0" destOrd="0" presId="urn:microsoft.com/office/officeart/2005/8/layout/orgChart1"/>
    <dgm:cxn modelId="{2F57B63D-7B62-4C9F-B39D-FBC38111B024}" type="presOf" srcId="{ACC2B28B-0166-4770-BEBE-087C34DE767E}" destId="{9C4BA75E-4A7D-48EE-8AF9-4840A4F0A0DF}" srcOrd="1" destOrd="0" presId="urn:microsoft.com/office/officeart/2005/8/layout/orgChart1"/>
    <dgm:cxn modelId="{E24D6BB5-3050-458B-9E4B-1F8A5A4AF2AF}" srcId="{BBE38BDE-E09D-40AA-92CB-E59199BE2654}" destId="{99A88D10-854B-41B1-8C98-1DA9855BB56A}" srcOrd="1" destOrd="0" parTransId="{35F0AEFB-E397-4946-B9D5-63DFB4681B68}" sibTransId="{8314874D-4A89-4C7F-AB18-6FD434E900F2}"/>
    <dgm:cxn modelId="{834E454A-297F-4F17-AD1E-1593B9F8D32C}" srcId="{BBE38BDE-E09D-40AA-92CB-E59199BE2654}" destId="{CF779F3E-B35E-4EB3-9F99-23955798E767}" srcOrd="0" destOrd="0" parTransId="{F58C18CE-1E59-4857-BA1D-789753F09208}" sibTransId="{3B8878A3-1767-4409-9C9A-392680793CF0}"/>
    <dgm:cxn modelId="{9B531393-C29E-47AA-920E-98799EACAB65}" type="presOf" srcId="{CF779F3E-B35E-4EB3-9F99-23955798E767}" destId="{2CDF02D4-129B-48B9-9BB6-DEFE038E7982}" srcOrd="0" destOrd="0" presId="urn:microsoft.com/office/officeart/2005/8/layout/orgChart1"/>
    <dgm:cxn modelId="{E0F5F3F3-9A8D-4CA7-8FFC-71D909B89C0A}" srcId="{44A31B5F-CC38-41A5-9823-DA0093981773}" destId="{BBE38BDE-E09D-40AA-92CB-E59199BE2654}" srcOrd="0" destOrd="0" parTransId="{4A5B8A72-3B5A-49E5-A2C3-668DB688EA20}" sibTransId="{D49EB09E-3C25-4567-8AA0-42D1F2FC7C6C}"/>
    <dgm:cxn modelId="{2F0DCA9A-774D-417E-9142-B4BFAB5682DC}" type="presOf" srcId="{F58C18CE-1E59-4857-BA1D-789753F09208}" destId="{6B6E12EC-4064-433F-B60F-EC983E11A59B}" srcOrd="0" destOrd="0" presId="urn:microsoft.com/office/officeart/2005/8/layout/orgChart1"/>
    <dgm:cxn modelId="{03AA290E-C72B-4147-9B9B-41733F848199}" type="presOf" srcId="{99A88D10-854B-41B1-8C98-1DA9855BB56A}" destId="{F4757717-E64F-45FA-B5CF-BAB2D8F9E943}" srcOrd="1" destOrd="0" presId="urn:microsoft.com/office/officeart/2005/8/layout/orgChart1"/>
    <dgm:cxn modelId="{6E7408A2-D083-483A-A5E1-E0773D498FEE}" type="presOf" srcId="{BBE38BDE-E09D-40AA-92CB-E59199BE2654}" destId="{DB438591-CD97-4DEE-9185-D76CA7E8AC9C}" srcOrd="0" destOrd="0" presId="urn:microsoft.com/office/officeart/2005/8/layout/orgChart1"/>
    <dgm:cxn modelId="{185C8BB1-AC6B-4951-B4A6-A3888EDDD08E}" type="presOf" srcId="{CA7FE395-D11E-41E4-927A-56AA11D93C4D}" destId="{3D939089-BACF-4E50-85FF-DD8FD3C7720E}" srcOrd="0" destOrd="0" presId="urn:microsoft.com/office/officeart/2005/8/layout/orgChart1"/>
    <dgm:cxn modelId="{A46556D4-4BA1-4E10-8D43-CC12A2B0557D}" type="presOf" srcId="{CF779F3E-B35E-4EB3-9F99-23955798E767}" destId="{F91DC242-59CF-4841-940C-06381F7C23DC}" srcOrd="1" destOrd="0" presId="urn:microsoft.com/office/officeart/2005/8/layout/orgChart1"/>
    <dgm:cxn modelId="{BBB6FC99-4A8A-4172-B1E0-CB2BABC9E314}" type="presOf" srcId="{44A31B5F-CC38-41A5-9823-DA0093981773}" destId="{DBF49E11-CE86-4B9B-A986-99A514731CF6}" srcOrd="0" destOrd="0" presId="urn:microsoft.com/office/officeart/2005/8/layout/orgChart1"/>
    <dgm:cxn modelId="{6C3EF247-3528-4C8F-BD09-C05F627675DC}" type="presParOf" srcId="{DBF49E11-CE86-4B9B-A986-99A514731CF6}" destId="{578C6C94-AD3A-4148-AAB0-4CC4B64363D4}" srcOrd="0" destOrd="0" presId="urn:microsoft.com/office/officeart/2005/8/layout/orgChart1"/>
    <dgm:cxn modelId="{82A926CD-F280-41E0-B5AE-0036E7686866}" type="presParOf" srcId="{578C6C94-AD3A-4148-AAB0-4CC4B64363D4}" destId="{961335B9-690A-4F59-AF3D-4B54470352BB}" srcOrd="0" destOrd="0" presId="urn:microsoft.com/office/officeart/2005/8/layout/orgChart1"/>
    <dgm:cxn modelId="{B0265AF6-62A6-4DA4-B380-6531D44C37D2}" type="presParOf" srcId="{961335B9-690A-4F59-AF3D-4B54470352BB}" destId="{DB438591-CD97-4DEE-9185-D76CA7E8AC9C}" srcOrd="0" destOrd="0" presId="urn:microsoft.com/office/officeart/2005/8/layout/orgChart1"/>
    <dgm:cxn modelId="{B4AA163B-DEBF-4212-9F5E-3E94D460B8FC}" type="presParOf" srcId="{961335B9-690A-4F59-AF3D-4B54470352BB}" destId="{72C55586-F51D-440A-8E3F-D55847F139FE}" srcOrd="1" destOrd="0" presId="urn:microsoft.com/office/officeart/2005/8/layout/orgChart1"/>
    <dgm:cxn modelId="{0E65A441-4728-4F17-817E-2AC7664A844E}" type="presParOf" srcId="{578C6C94-AD3A-4148-AAB0-4CC4B64363D4}" destId="{F0517390-D5CF-4EBE-90EB-FDC175791C02}" srcOrd="1" destOrd="0" presId="urn:microsoft.com/office/officeart/2005/8/layout/orgChart1"/>
    <dgm:cxn modelId="{7DDE1D05-C873-4765-8776-2235026FBCAF}" type="presParOf" srcId="{F0517390-D5CF-4EBE-90EB-FDC175791C02}" destId="{6B6E12EC-4064-433F-B60F-EC983E11A59B}" srcOrd="0" destOrd="0" presId="urn:microsoft.com/office/officeart/2005/8/layout/orgChart1"/>
    <dgm:cxn modelId="{4587642F-6E97-4FE5-AF08-7789BB4C33F5}" type="presParOf" srcId="{F0517390-D5CF-4EBE-90EB-FDC175791C02}" destId="{3071607F-1E8F-4AD4-BA76-495FE182F432}" srcOrd="1" destOrd="0" presId="urn:microsoft.com/office/officeart/2005/8/layout/orgChart1"/>
    <dgm:cxn modelId="{F85B3A6C-7FB0-487E-B5AE-355B7A58F8AF}" type="presParOf" srcId="{3071607F-1E8F-4AD4-BA76-495FE182F432}" destId="{41C5692B-258E-448F-B548-09DB6B43174A}" srcOrd="0" destOrd="0" presId="urn:microsoft.com/office/officeart/2005/8/layout/orgChart1"/>
    <dgm:cxn modelId="{2E04D3A5-5073-4F6F-9ED7-6339927F5145}" type="presParOf" srcId="{41C5692B-258E-448F-B548-09DB6B43174A}" destId="{2CDF02D4-129B-48B9-9BB6-DEFE038E7982}" srcOrd="0" destOrd="0" presId="urn:microsoft.com/office/officeart/2005/8/layout/orgChart1"/>
    <dgm:cxn modelId="{8778B02B-E880-483E-9C29-68B8D50BBD40}" type="presParOf" srcId="{41C5692B-258E-448F-B548-09DB6B43174A}" destId="{F91DC242-59CF-4841-940C-06381F7C23DC}" srcOrd="1" destOrd="0" presId="urn:microsoft.com/office/officeart/2005/8/layout/orgChart1"/>
    <dgm:cxn modelId="{DC8741CA-6501-4801-B18C-6DF7ED65D624}" type="presParOf" srcId="{3071607F-1E8F-4AD4-BA76-495FE182F432}" destId="{9DA81885-A8A0-4D3E-BA0F-9CCAC8D43109}" srcOrd="1" destOrd="0" presId="urn:microsoft.com/office/officeart/2005/8/layout/orgChart1"/>
    <dgm:cxn modelId="{7D89EE8E-A948-4FEB-A4AC-1725662E0DB4}" type="presParOf" srcId="{3071607F-1E8F-4AD4-BA76-495FE182F432}" destId="{40E32100-8024-4407-BB7E-21DA595E76D3}" srcOrd="2" destOrd="0" presId="urn:microsoft.com/office/officeart/2005/8/layout/orgChart1"/>
    <dgm:cxn modelId="{BB2A7FD7-BBF4-4FA4-8E10-92EE82351C83}" type="presParOf" srcId="{F0517390-D5CF-4EBE-90EB-FDC175791C02}" destId="{A03EA661-85C7-4964-A69A-96E476031720}" srcOrd="2" destOrd="0" presId="urn:microsoft.com/office/officeart/2005/8/layout/orgChart1"/>
    <dgm:cxn modelId="{E2685B17-E94A-49E1-A4DC-F53C1A393B94}" type="presParOf" srcId="{F0517390-D5CF-4EBE-90EB-FDC175791C02}" destId="{F8ACDC1A-38CE-4F91-867E-C0CF8B4A6D4D}" srcOrd="3" destOrd="0" presId="urn:microsoft.com/office/officeart/2005/8/layout/orgChart1"/>
    <dgm:cxn modelId="{90D4B61B-D905-4E15-AB2D-208542D266CE}" type="presParOf" srcId="{F8ACDC1A-38CE-4F91-867E-C0CF8B4A6D4D}" destId="{FEBAF19D-D54C-4B5C-A220-9740E629EE9A}" srcOrd="0" destOrd="0" presId="urn:microsoft.com/office/officeart/2005/8/layout/orgChart1"/>
    <dgm:cxn modelId="{C85B4CD8-065E-4925-A1E6-A7EA2558644A}" type="presParOf" srcId="{FEBAF19D-D54C-4B5C-A220-9740E629EE9A}" destId="{8FFB62BC-08CE-4A33-849D-5D2BB39BC94B}" srcOrd="0" destOrd="0" presId="urn:microsoft.com/office/officeart/2005/8/layout/orgChart1"/>
    <dgm:cxn modelId="{EE1C1CEF-256A-4FA5-9A0D-B2D38BFBF141}" type="presParOf" srcId="{FEBAF19D-D54C-4B5C-A220-9740E629EE9A}" destId="{F4757717-E64F-45FA-B5CF-BAB2D8F9E943}" srcOrd="1" destOrd="0" presId="urn:microsoft.com/office/officeart/2005/8/layout/orgChart1"/>
    <dgm:cxn modelId="{7E5B3AD8-81C3-4689-A617-80B32D696D16}" type="presParOf" srcId="{F8ACDC1A-38CE-4F91-867E-C0CF8B4A6D4D}" destId="{415CDC43-A2C8-4A5C-9C4E-AF92673F2666}" srcOrd="1" destOrd="0" presId="urn:microsoft.com/office/officeart/2005/8/layout/orgChart1"/>
    <dgm:cxn modelId="{3A51D556-676A-409A-A0E5-166366D814B5}" type="presParOf" srcId="{F8ACDC1A-38CE-4F91-867E-C0CF8B4A6D4D}" destId="{83AC482A-7649-40FF-AD8B-B2C6EF0D5D16}" srcOrd="2" destOrd="0" presId="urn:microsoft.com/office/officeart/2005/8/layout/orgChart1"/>
    <dgm:cxn modelId="{0E3A2F5A-4D3F-4974-97E9-EFE3D59EE09A}" type="presParOf" srcId="{F0517390-D5CF-4EBE-90EB-FDC175791C02}" destId="{3D939089-BACF-4E50-85FF-DD8FD3C7720E}" srcOrd="4" destOrd="0" presId="urn:microsoft.com/office/officeart/2005/8/layout/orgChart1"/>
    <dgm:cxn modelId="{F3917361-255B-4B7B-A6B6-90D97B9423AE}" type="presParOf" srcId="{F0517390-D5CF-4EBE-90EB-FDC175791C02}" destId="{0C8B2ADF-BBFF-4B68-87A9-89E3FBA423B3}" srcOrd="5" destOrd="0" presId="urn:microsoft.com/office/officeart/2005/8/layout/orgChart1"/>
    <dgm:cxn modelId="{545131F6-9FB7-4602-9CC1-4A6F3711441C}" type="presParOf" srcId="{0C8B2ADF-BBFF-4B68-87A9-89E3FBA423B3}" destId="{3551C87E-4E64-4BA7-BC5B-D09FA03530AE}" srcOrd="0" destOrd="0" presId="urn:microsoft.com/office/officeart/2005/8/layout/orgChart1"/>
    <dgm:cxn modelId="{12D8F8C5-2CAD-47CB-982D-7DBAD063D003}" type="presParOf" srcId="{3551C87E-4E64-4BA7-BC5B-D09FA03530AE}" destId="{48C3B7B5-E4FE-4ADF-B210-E59158E60960}" srcOrd="0" destOrd="0" presId="urn:microsoft.com/office/officeart/2005/8/layout/orgChart1"/>
    <dgm:cxn modelId="{9674BA7C-9D0C-4914-A8D7-5440634D79CB}" type="presParOf" srcId="{3551C87E-4E64-4BA7-BC5B-D09FA03530AE}" destId="{9C4BA75E-4A7D-48EE-8AF9-4840A4F0A0DF}" srcOrd="1" destOrd="0" presId="urn:microsoft.com/office/officeart/2005/8/layout/orgChart1"/>
    <dgm:cxn modelId="{1FD695B0-B590-4F14-B998-6731F3939815}" type="presParOf" srcId="{0C8B2ADF-BBFF-4B68-87A9-89E3FBA423B3}" destId="{61BCEA1F-9ECD-4C46-835C-378327D19EEE}" srcOrd="1" destOrd="0" presId="urn:microsoft.com/office/officeart/2005/8/layout/orgChart1"/>
    <dgm:cxn modelId="{A91E165E-2E43-4A97-B2A8-B1375B1B7F55}" type="presParOf" srcId="{0C8B2ADF-BBFF-4B68-87A9-89E3FBA423B3}" destId="{58FFF5B7-99A7-451F-BB12-51EDB56E7F42}" srcOrd="2" destOrd="0" presId="urn:microsoft.com/office/officeart/2005/8/layout/orgChart1"/>
    <dgm:cxn modelId="{E97FDF33-5134-4EB9-8FD0-2C2093374955}" type="presParOf" srcId="{578C6C94-AD3A-4148-AAB0-4CC4B64363D4}" destId="{DDB6D1EF-2E55-4408-BE32-138FC85D48A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939089-BACF-4E50-85FF-DD8FD3C7720E}">
      <dsp:nvSpPr>
        <dsp:cNvPr id="0" name=""/>
        <dsp:cNvSpPr/>
      </dsp:nvSpPr>
      <dsp:spPr>
        <a:xfrm>
          <a:off x="4114799" y="2673927"/>
          <a:ext cx="2911251" cy="505258"/>
        </a:xfrm>
        <a:custGeom>
          <a:avLst/>
          <a:gdLst/>
          <a:ahLst/>
          <a:cxnLst/>
          <a:rect l="0" t="0" r="0" b="0"/>
          <a:pathLst>
            <a:path>
              <a:moveTo>
                <a:pt x="0" y="0"/>
              </a:moveTo>
              <a:lnTo>
                <a:pt x="0" y="252629"/>
              </a:lnTo>
              <a:lnTo>
                <a:pt x="2911251" y="252629"/>
              </a:lnTo>
              <a:lnTo>
                <a:pt x="2911251" y="5052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3EA661-85C7-4964-A69A-96E476031720}">
      <dsp:nvSpPr>
        <dsp:cNvPr id="0" name=""/>
        <dsp:cNvSpPr/>
      </dsp:nvSpPr>
      <dsp:spPr>
        <a:xfrm>
          <a:off x="4069079" y="2673927"/>
          <a:ext cx="91440" cy="505258"/>
        </a:xfrm>
        <a:custGeom>
          <a:avLst/>
          <a:gdLst/>
          <a:ahLst/>
          <a:cxnLst/>
          <a:rect l="0" t="0" r="0" b="0"/>
          <a:pathLst>
            <a:path>
              <a:moveTo>
                <a:pt x="45720" y="0"/>
              </a:moveTo>
              <a:lnTo>
                <a:pt x="45720" y="5052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E12EC-4064-433F-B60F-EC983E11A59B}">
      <dsp:nvSpPr>
        <dsp:cNvPr id="0" name=""/>
        <dsp:cNvSpPr/>
      </dsp:nvSpPr>
      <dsp:spPr>
        <a:xfrm>
          <a:off x="1203548" y="2673927"/>
          <a:ext cx="2911251" cy="505258"/>
        </a:xfrm>
        <a:custGeom>
          <a:avLst/>
          <a:gdLst/>
          <a:ahLst/>
          <a:cxnLst/>
          <a:rect l="0" t="0" r="0" b="0"/>
          <a:pathLst>
            <a:path>
              <a:moveTo>
                <a:pt x="2911251" y="0"/>
              </a:moveTo>
              <a:lnTo>
                <a:pt x="2911251" y="252629"/>
              </a:lnTo>
              <a:lnTo>
                <a:pt x="0" y="252629"/>
              </a:lnTo>
              <a:lnTo>
                <a:pt x="0" y="5052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438591-CD97-4DEE-9185-D76CA7E8AC9C}">
      <dsp:nvSpPr>
        <dsp:cNvPr id="0" name=""/>
        <dsp:cNvSpPr/>
      </dsp:nvSpPr>
      <dsp:spPr>
        <a:xfrm>
          <a:off x="2911803" y="1470930"/>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dirty="0" smtClean="0">
              <a:ln>
                <a:noFill/>
              </a:ln>
              <a:solidFill>
                <a:srgbClr val="0000FF"/>
              </a:solidFill>
              <a:effectLst/>
              <a:latin typeface="Arial" panose="020B0604020202020204" pitchFamily="34" charset="0"/>
            </a:rPr>
            <a:t>BOG</a:t>
          </a:r>
          <a:r>
            <a:rPr kumimoji="0" lang="ru-RU" altLang="ru-RU" sz="2000" b="1" i="0" u="none" strike="noStrike" kern="1200" cap="none" normalizeH="0" baseline="0" dirty="0" smtClean="0">
              <a:ln>
                <a:noFill/>
              </a:ln>
              <a:solidFill>
                <a:srgbClr val="0000FF"/>
              </a:solidFill>
              <a:effectLst/>
              <a:latin typeface="Arial" panose="020B0604020202020204" pitchFamily="34" charset="0"/>
            </a:rPr>
            <a:t>’</a:t>
          </a:r>
          <a:r>
            <a:rPr kumimoji="0" lang="en-US" altLang="ru-RU" sz="2000" b="1" i="0" u="none" strike="noStrike" kern="1200" cap="none" normalizeH="0" baseline="0" dirty="0" smtClean="0">
              <a:ln>
                <a:noFill/>
              </a:ln>
              <a:solidFill>
                <a:srgbClr val="0000FF"/>
              </a:solidFill>
              <a:effectLst/>
              <a:latin typeface="Arial" panose="020B0604020202020204" pitchFamily="34" charset="0"/>
            </a:rPr>
            <a:t>LIQLIK-</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dirty="0" smtClean="0">
              <a:ln>
                <a:noFill/>
              </a:ln>
              <a:solidFill>
                <a:srgbClr val="0000FF"/>
              </a:solidFill>
              <a:effectLst/>
              <a:latin typeface="Arial" panose="020B0604020202020204" pitchFamily="34" charset="0"/>
            </a:rPr>
            <a:t>LARNING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dirty="0" smtClean="0">
              <a:ln>
                <a:noFill/>
              </a:ln>
              <a:solidFill>
                <a:srgbClr val="0000FF"/>
              </a:solidFill>
              <a:effectLst/>
              <a:latin typeface="Arial" panose="020B0604020202020204" pitchFamily="34" charset="0"/>
            </a:rPr>
            <a:t>STATISTIC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dirty="0" smtClean="0">
              <a:ln>
                <a:noFill/>
              </a:ln>
              <a:solidFill>
                <a:srgbClr val="0000FF"/>
              </a:solidFill>
              <a:effectLst/>
              <a:latin typeface="Arial" panose="020B0604020202020204" pitchFamily="34" charset="0"/>
            </a:rPr>
            <a:t>TAHLILI</a:t>
          </a:r>
          <a:endParaRPr kumimoji="0" lang="ru-RU" altLang="ru-RU" sz="2000" b="1" i="0" u="none" strike="noStrike" kern="1200" cap="none" normalizeH="0" baseline="0" dirty="0" smtClean="0">
            <a:ln>
              <a:noFill/>
            </a:ln>
            <a:solidFill>
              <a:srgbClr val="0000FF"/>
            </a:solidFill>
            <a:effectLst/>
            <a:latin typeface="Arial" panose="020B0604020202020204" pitchFamily="34" charset="0"/>
          </a:endParaRPr>
        </a:p>
      </dsp:txBody>
      <dsp:txXfrm>
        <a:off x="2911803" y="1470930"/>
        <a:ext cx="2405992" cy="1202996"/>
      </dsp:txXfrm>
    </dsp:sp>
    <dsp:sp modelId="{2CDF02D4-129B-48B9-9BB6-DEFE038E7982}">
      <dsp:nvSpPr>
        <dsp:cNvPr id="0" name=""/>
        <dsp:cNvSpPr/>
      </dsp:nvSpPr>
      <dsp:spPr>
        <a:xfrm>
          <a:off x="552" y="3179185"/>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DISPERSION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TAHLIL</a:t>
          </a:r>
          <a:endParaRPr kumimoji="0" lang="ru-RU" altLang="ru-RU" sz="2000" b="1" i="0" u="none" strike="noStrike" kern="1200" cap="none" normalizeH="0" baseline="0" smtClean="0">
            <a:ln>
              <a:noFill/>
            </a:ln>
            <a:solidFill>
              <a:srgbClr val="660033"/>
            </a:solidFill>
            <a:effectLst/>
            <a:latin typeface="Arial" panose="020B0604020202020204" pitchFamily="34" charset="0"/>
          </a:endParaRPr>
        </a:p>
      </dsp:txBody>
      <dsp:txXfrm>
        <a:off x="552" y="3179185"/>
        <a:ext cx="2405992" cy="1202996"/>
      </dsp:txXfrm>
    </dsp:sp>
    <dsp:sp modelId="{8FFB62BC-08CE-4A33-849D-5D2BB39BC94B}">
      <dsp:nvSpPr>
        <dsp:cNvPr id="0" name=""/>
        <dsp:cNvSpPr/>
      </dsp:nvSpPr>
      <dsp:spPr>
        <a:xfrm>
          <a:off x="2911803" y="3179185"/>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KORRELYATSION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TAHLIL</a:t>
          </a:r>
          <a:endParaRPr kumimoji="0" lang="ru-RU" altLang="ru-RU" sz="2000" b="1" i="0" u="none" strike="noStrike" kern="1200" cap="none" normalizeH="0" baseline="0" smtClean="0">
            <a:ln>
              <a:noFill/>
            </a:ln>
            <a:solidFill>
              <a:srgbClr val="660033"/>
            </a:solidFill>
            <a:effectLst/>
            <a:latin typeface="Arial" panose="020B0604020202020204" pitchFamily="34" charset="0"/>
          </a:endParaRPr>
        </a:p>
      </dsp:txBody>
      <dsp:txXfrm>
        <a:off x="2911803" y="3179185"/>
        <a:ext cx="2405992" cy="1202996"/>
      </dsp:txXfrm>
    </dsp:sp>
    <dsp:sp modelId="{48C3B7B5-E4FE-4ADF-B210-E59158E60960}">
      <dsp:nvSpPr>
        <dsp:cNvPr id="0" name=""/>
        <dsp:cNvSpPr/>
      </dsp:nvSpPr>
      <dsp:spPr>
        <a:xfrm>
          <a:off x="5823054" y="3179185"/>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REGRESSION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ru-RU" sz="2000" b="1" i="0" u="none" strike="noStrike" kern="1200" cap="none" normalizeH="0" baseline="0" smtClean="0">
              <a:ln>
                <a:noFill/>
              </a:ln>
              <a:solidFill>
                <a:srgbClr val="660033"/>
              </a:solidFill>
              <a:effectLst/>
              <a:latin typeface="Arial" panose="020B0604020202020204" pitchFamily="34" charset="0"/>
            </a:rPr>
            <a:t>TAHLIL</a:t>
          </a:r>
          <a:endParaRPr kumimoji="0" lang="ru-RU" altLang="ru-RU" sz="2000" b="1" i="0" u="none" strike="noStrike" kern="1200" cap="none" normalizeH="0" baseline="0" smtClean="0">
            <a:ln>
              <a:noFill/>
            </a:ln>
            <a:solidFill>
              <a:srgbClr val="660033"/>
            </a:solidFill>
            <a:effectLst/>
            <a:latin typeface="Arial" panose="020B0604020202020204" pitchFamily="34" charset="0"/>
          </a:endParaRPr>
        </a:p>
      </dsp:txBody>
      <dsp:txXfrm>
        <a:off x="5823054" y="3179185"/>
        <a:ext cx="2405992" cy="12029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4" Type="http://schemas.openxmlformats.org/officeDocument/2006/relationships/image" Target="../media/image25.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16.v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34.wmf"/><Relationship Id="rId1" Type="http://schemas.openxmlformats.org/officeDocument/2006/relationships/image" Target="../media/image33.wmf"/><Relationship Id="rId6" Type="http://schemas.openxmlformats.org/officeDocument/2006/relationships/image" Target="../media/image38.wmf"/><Relationship Id="rId5" Type="http://schemas.openxmlformats.org/officeDocument/2006/relationships/image" Target="../media/image37.wmf"/><Relationship Id="rId4" Type="http://schemas.openxmlformats.org/officeDocument/2006/relationships/image" Target="../media/image3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1B032048-F4F2-446E-A1A3-F1F24B92119F}" type="datetimeFigureOut">
              <a:rPr lang="ru-RU"/>
              <a:pPr>
                <a:defRPr/>
              </a:pPr>
              <a:t>пн 06.11.23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C241ED78-AE0D-4BB9-98BA-B5BF62B17B6B}" type="slidenum">
              <a:rPr lang="ru-RU" altLang="ru-RU"/>
              <a:pPr/>
              <a:t>‹#›</a:t>
            </a:fld>
            <a:endParaRPr lang="ru-RU" altLang="ru-RU"/>
          </a:p>
        </p:txBody>
      </p:sp>
    </p:spTree>
    <p:extLst>
      <p:ext uri="{BB962C8B-B14F-4D97-AF65-F5344CB8AC3E}">
        <p14:creationId xmlns:p14="http://schemas.microsoft.com/office/powerpoint/2010/main" val="11773397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p:spPr>
        <p:txBody>
          <a:bodyPr/>
          <a:lstStyle/>
          <a:p>
            <a:pPr>
              <a:defRPr/>
            </a:pPr>
            <a:endParaRPr lang="ru-RU"/>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p:spPr>
        <p:txBody>
          <a:bodyPr/>
          <a:lstStyle/>
          <a:p>
            <a:pPr>
              <a:defRPr/>
            </a:pPr>
            <a:endParaRPr lang="ru-RU"/>
          </a:p>
        </p:txBody>
      </p:sp>
      <p:sp>
        <p:nvSpPr>
          <p:cNvPr id="186370" name="Rectangle 2"/>
          <p:cNvSpPr>
            <a:spLocks noGrp="1" noChangeArrowheads="1"/>
          </p:cNvSpPr>
          <p:nvPr>
            <p:ph type="ctrTitle"/>
          </p:nvPr>
        </p:nvSpPr>
        <p:spPr>
          <a:xfrm>
            <a:off x="914400" y="1524000"/>
            <a:ext cx="7623175" cy="1752600"/>
          </a:xfrm>
        </p:spPr>
        <p:txBody>
          <a:bodyPr/>
          <a:lstStyle>
            <a:lvl1pPr>
              <a:defRPr sz="5000"/>
            </a:lvl1pPr>
          </a:lstStyle>
          <a:p>
            <a:r>
              <a:rPr lang="ru-RU" altLang="en-US"/>
              <a:t>Образец заголовка</a:t>
            </a:r>
          </a:p>
        </p:txBody>
      </p:sp>
      <p:sp>
        <p:nvSpPr>
          <p:cNvPr id="186371" name="Rectangle 3"/>
          <p:cNvSpPr>
            <a:spLocks noGrp="1" noChangeArrowheads="1"/>
          </p:cNvSpPr>
          <p:nvPr>
            <p:ph type="subTitle" idx="1"/>
          </p:nvPr>
        </p:nvSpPr>
        <p:spPr>
          <a:xfrm>
            <a:off x="1981200" y="3962400"/>
            <a:ext cx="6553200" cy="1752600"/>
          </a:xfrm>
        </p:spPr>
        <p:txBody>
          <a:bodyPr/>
          <a:lstStyle>
            <a:lvl1pPr marL="0" indent="0">
              <a:buFont typeface="Wingdings" pitchFamily="2" charset="2"/>
              <a:buNone/>
              <a:defRPr sz="2800"/>
            </a:lvl1pPr>
          </a:lstStyle>
          <a:p>
            <a:r>
              <a:rPr lang="ru-RU" altLang="en-US"/>
              <a:t>Образец подзаголовка</a:t>
            </a:r>
          </a:p>
        </p:txBody>
      </p:sp>
      <p:sp>
        <p:nvSpPr>
          <p:cNvPr id="6" name="Rectangle 4"/>
          <p:cNvSpPr>
            <a:spLocks noGrp="1" noChangeArrowheads="1"/>
          </p:cNvSpPr>
          <p:nvPr>
            <p:ph type="dt" sz="half" idx="10"/>
          </p:nvPr>
        </p:nvSpPr>
        <p:spPr/>
        <p:txBody>
          <a:bodyPr/>
          <a:lstStyle>
            <a:lvl1pPr>
              <a:defRPr smtClean="0"/>
            </a:lvl1pPr>
          </a:lstStyle>
          <a:p>
            <a:pPr>
              <a:defRPr/>
            </a:pPr>
            <a:fld id="{595F3918-1980-4FC3-92D9-D3E156AC61B0}" type="datetimeFigureOut">
              <a:rPr lang="ru-RU"/>
              <a:pPr>
                <a:defRPr/>
              </a:pPr>
              <a:t>пн 06.11.23</a:t>
            </a:fld>
            <a:endParaRPr lang="ru-RU" altLang="en-US"/>
          </a:p>
        </p:txBody>
      </p:sp>
      <p:sp>
        <p:nvSpPr>
          <p:cNvPr id="7" name="Rectangle 5"/>
          <p:cNvSpPr>
            <a:spLocks noGrp="1" noChangeArrowheads="1"/>
          </p:cNvSpPr>
          <p:nvPr>
            <p:ph type="ftr" sz="quarter" idx="11"/>
          </p:nvPr>
        </p:nvSpPr>
        <p:spPr>
          <a:xfrm>
            <a:off x="3124200" y="6243638"/>
            <a:ext cx="2895600" cy="457200"/>
          </a:xfrm>
        </p:spPr>
        <p:txBody>
          <a:bodyPr/>
          <a:lstStyle>
            <a:lvl1pPr>
              <a:defRPr smtClean="0"/>
            </a:lvl1pPr>
          </a:lstStyle>
          <a:p>
            <a:pPr>
              <a:defRPr/>
            </a:pPr>
            <a:endParaRPr lang="ru-RU" altLang="en-US"/>
          </a:p>
        </p:txBody>
      </p:sp>
      <p:sp>
        <p:nvSpPr>
          <p:cNvPr id="8" name="Rectangle 6"/>
          <p:cNvSpPr>
            <a:spLocks noGrp="1" noChangeArrowheads="1"/>
          </p:cNvSpPr>
          <p:nvPr>
            <p:ph type="sldNum" sz="quarter" idx="12"/>
          </p:nvPr>
        </p:nvSpPr>
        <p:spPr/>
        <p:txBody>
          <a:bodyPr/>
          <a:lstStyle>
            <a:lvl1pPr>
              <a:defRPr/>
            </a:lvl1pPr>
          </a:lstStyle>
          <a:p>
            <a:fld id="{AC92FB6D-79B2-4E10-861D-3DE3C235BF8E}" type="slidenum">
              <a:rPr lang="ru-RU" altLang="en-US"/>
              <a:pPr/>
              <a:t>‹#›</a:t>
            </a:fld>
            <a:endParaRPr lang="ru-RU" altLang="en-US"/>
          </a:p>
        </p:txBody>
      </p:sp>
    </p:spTree>
    <p:extLst>
      <p:ext uri="{BB962C8B-B14F-4D97-AF65-F5344CB8AC3E}">
        <p14:creationId xmlns:p14="http://schemas.microsoft.com/office/powerpoint/2010/main" val="2276643175"/>
      </p:ext>
    </p:extLst>
  </p:cSld>
  <p:clrMapOvr>
    <a:masterClrMapping/>
  </p:clrMapOvr>
  <p:transition advClick="0" advTm="10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44644CA4-E7A5-445C-B2DB-DEE7648AB22B}" type="datetimeFigureOut">
              <a:rPr lang="ru-RU"/>
              <a:pPr>
                <a:defRPr/>
              </a:pPr>
              <a:t>пн 06.11.23</a:t>
            </a:fld>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fld id="{3086A33C-1A03-4361-B115-B3636AA91FCB}" type="slidenum">
              <a:rPr lang="ru-RU" altLang="en-US"/>
              <a:pPr/>
              <a:t>‹#›</a:t>
            </a:fld>
            <a:endParaRPr lang="ru-RU" altLang="en-US"/>
          </a:p>
        </p:txBody>
      </p:sp>
    </p:spTree>
    <p:extLst>
      <p:ext uri="{BB962C8B-B14F-4D97-AF65-F5344CB8AC3E}">
        <p14:creationId xmlns:p14="http://schemas.microsoft.com/office/powerpoint/2010/main" val="3958932980"/>
      </p:ext>
    </p:extLst>
  </p:cSld>
  <p:clrMapOvr>
    <a:masterClrMapping/>
  </p:clrMapOvr>
  <p:transition advClick="0" advTm="10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fld id="{01CC40C3-9B89-4131-8D1B-4D3012B912B1}" type="datetimeFigureOut">
              <a:rPr lang="ru-RU"/>
              <a:pPr>
                <a:defRPr/>
              </a:pPr>
              <a:t>пн 06.11.23</a:t>
            </a:fld>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fld id="{F91185D6-9B40-447B-9526-CA728141405F}" type="slidenum">
              <a:rPr lang="ru-RU" altLang="en-US"/>
              <a:pPr/>
              <a:t>‹#›</a:t>
            </a:fld>
            <a:endParaRPr lang="ru-RU" altLang="en-US"/>
          </a:p>
        </p:txBody>
      </p:sp>
    </p:spTree>
    <p:extLst>
      <p:ext uri="{BB962C8B-B14F-4D97-AF65-F5344CB8AC3E}">
        <p14:creationId xmlns:p14="http://schemas.microsoft.com/office/powerpoint/2010/main" val="83876409"/>
      </p:ext>
    </p:extLst>
  </p:cSld>
  <p:clrMapOvr>
    <a:masterClrMapping/>
  </p:clrMapOvr>
  <p:transition advClick="0" advTm="10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fld id="{5ED9721D-E801-49E9-B921-BB6226E0C799}" type="datetimeFigureOut">
              <a:rPr lang="ru-RU"/>
              <a:pPr>
                <a:defRPr/>
              </a:pPr>
              <a:t>пн 06.11.23</a:t>
            </a:fld>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fld id="{1B7647D4-00FC-4D21-9E12-84C813E9DF3D}" type="slidenum">
              <a:rPr lang="ru-RU" altLang="en-US"/>
              <a:pPr/>
              <a:t>‹#›</a:t>
            </a:fld>
            <a:endParaRPr lang="ru-RU" altLang="en-US"/>
          </a:p>
        </p:txBody>
      </p:sp>
    </p:spTree>
    <p:extLst>
      <p:ext uri="{BB962C8B-B14F-4D97-AF65-F5344CB8AC3E}">
        <p14:creationId xmlns:p14="http://schemas.microsoft.com/office/powerpoint/2010/main" val="242075879"/>
      </p:ext>
    </p:extLst>
  </p:cSld>
  <p:clrMapOvr>
    <a:masterClrMapping/>
  </p:clrMapOvr>
  <p:transition advClick="0" advTm="10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fld id="{CF6C76D5-7FE6-45F9-9D30-1FD5CA277CCD}" type="datetimeFigureOut">
              <a:rPr lang="ru-RU"/>
              <a:pPr>
                <a:defRPr/>
              </a:pPr>
              <a:t>пн 06.11.23</a:t>
            </a:fld>
            <a:endParaRPr lang="ru-RU"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9" name="Rectangle 6"/>
          <p:cNvSpPr>
            <a:spLocks noGrp="1" noChangeArrowheads="1"/>
          </p:cNvSpPr>
          <p:nvPr>
            <p:ph type="sldNum" sz="quarter" idx="12"/>
          </p:nvPr>
        </p:nvSpPr>
        <p:spPr>
          <a:ln/>
        </p:spPr>
        <p:txBody>
          <a:bodyPr/>
          <a:lstStyle>
            <a:lvl1pPr>
              <a:defRPr/>
            </a:lvl1pPr>
          </a:lstStyle>
          <a:p>
            <a:fld id="{B832BC80-0485-4063-9CAF-B92FD735C898}" type="slidenum">
              <a:rPr lang="ru-RU" altLang="en-US"/>
              <a:pPr/>
              <a:t>‹#›</a:t>
            </a:fld>
            <a:endParaRPr lang="ru-RU" altLang="en-US"/>
          </a:p>
        </p:txBody>
      </p:sp>
    </p:spTree>
    <p:extLst>
      <p:ext uri="{BB962C8B-B14F-4D97-AF65-F5344CB8AC3E}">
        <p14:creationId xmlns:p14="http://schemas.microsoft.com/office/powerpoint/2010/main" val="3916525432"/>
      </p:ext>
    </p:extLst>
  </p:cSld>
  <p:clrMapOvr>
    <a:masterClrMapping/>
  </p:clrMapOvr>
  <p:transition advClick="0" advTm="10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07EBD35C-40C4-41CD-B852-2C7CE4BEFE3E}" type="datetimeFigureOut">
              <a:rPr lang="ru-RU"/>
              <a:pPr>
                <a:defRPr/>
              </a:pPr>
              <a:t>пн 06.11.23</a:t>
            </a:fld>
            <a:endParaRPr lang="ru-RU"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5" name="Rectangle 6"/>
          <p:cNvSpPr>
            <a:spLocks noGrp="1" noChangeArrowheads="1"/>
          </p:cNvSpPr>
          <p:nvPr>
            <p:ph type="sldNum" sz="quarter" idx="12"/>
          </p:nvPr>
        </p:nvSpPr>
        <p:spPr>
          <a:ln/>
        </p:spPr>
        <p:txBody>
          <a:bodyPr/>
          <a:lstStyle>
            <a:lvl1pPr>
              <a:defRPr/>
            </a:lvl1pPr>
          </a:lstStyle>
          <a:p>
            <a:fld id="{7DD67FE6-413E-49C6-BB6C-C27AF897251F}" type="slidenum">
              <a:rPr lang="ru-RU" altLang="en-US"/>
              <a:pPr/>
              <a:t>‹#›</a:t>
            </a:fld>
            <a:endParaRPr lang="ru-RU" altLang="en-US"/>
          </a:p>
        </p:txBody>
      </p:sp>
    </p:spTree>
    <p:extLst>
      <p:ext uri="{BB962C8B-B14F-4D97-AF65-F5344CB8AC3E}">
        <p14:creationId xmlns:p14="http://schemas.microsoft.com/office/powerpoint/2010/main" val="1591480180"/>
      </p:ext>
    </p:extLst>
  </p:cSld>
  <p:clrMapOvr>
    <a:masterClrMapping/>
  </p:clrMapOvr>
  <p:transition advClick="0" advTm="10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62BBDB9A-7A90-4477-B64F-21B080A9D5F7}" type="datetimeFigureOut">
              <a:rPr lang="ru-RU"/>
              <a:pPr>
                <a:defRPr/>
              </a:pPr>
              <a:t>пн 06.11.23</a:t>
            </a:fld>
            <a:endParaRPr lang="ru-RU"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4" name="Rectangle 6"/>
          <p:cNvSpPr>
            <a:spLocks noGrp="1" noChangeArrowheads="1"/>
          </p:cNvSpPr>
          <p:nvPr>
            <p:ph type="sldNum" sz="quarter" idx="12"/>
          </p:nvPr>
        </p:nvSpPr>
        <p:spPr>
          <a:ln/>
        </p:spPr>
        <p:txBody>
          <a:bodyPr/>
          <a:lstStyle>
            <a:lvl1pPr>
              <a:defRPr/>
            </a:lvl1pPr>
          </a:lstStyle>
          <a:p>
            <a:fld id="{FD174012-5538-4C97-9BF2-341768C682D3}" type="slidenum">
              <a:rPr lang="ru-RU" altLang="en-US"/>
              <a:pPr/>
              <a:t>‹#›</a:t>
            </a:fld>
            <a:endParaRPr lang="ru-RU" altLang="en-US"/>
          </a:p>
        </p:txBody>
      </p:sp>
    </p:spTree>
    <p:extLst>
      <p:ext uri="{BB962C8B-B14F-4D97-AF65-F5344CB8AC3E}">
        <p14:creationId xmlns:p14="http://schemas.microsoft.com/office/powerpoint/2010/main" val="1426277223"/>
      </p:ext>
    </p:extLst>
  </p:cSld>
  <p:clrMapOvr>
    <a:masterClrMapping/>
  </p:clrMapOvr>
  <p:transition advClick="0" advTm="10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68597DEF-A5BC-4E46-8E11-2B4419356DF4}" type="datetimeFigureOut">
              <a:rPr lang="ru-RU"/>
              <a:pPr>
                <a:defRPr/>
              </a:pPr>
              <a:t>пн 06.11.23</a:t>
            </a:fld>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fld id="{F12C4704-D7C8-40CD-B7DF-E94030A42165}" type="slidenum">
              <a:rPr lang="ru-RU" altLang="en-US"/>
              <a:pPr/>
              <a:t>‹#›</a:t>
            </a:fld>
            <a:endParaRPr lang="ru-RU" altLang="en-US"/>
          </a:p>
        </p:txBody>
      </p:sp>
    </p:spTree>
    <p:extLst>
      <p:ext uri="{BB962C8B-B14F-4D97-AF65-F5344CB8AC3E}">
        <p14:creationId xmlns:p14="http://schemas.microsoft.com/office/powerpoint/2010/main" val="1879200141"/>
      </p:ext>
    </p:extLst>
  </p:cSld>
  <p:clrMapOvr>
    <a:masterClrMapping/>
  </p:clrMapOvr>
  <p:transition advClick="0" advTm="10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77071902-2EBD-4254-8F88-692BEFE68F60}" type="datetimeFigureOut">
              <a:rPr lang="ru-RU"/>
              <a:pPr>
                <a:defRPr/>
              </a:pPr>
              <a:t>пн 06.11.23</a:t>
            </a:fld>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fld id="{83A174A0-F9D1-4B9A-9CC6-9D5A3E51ECFE}" type="slidenum">
              <a:rPr lang="ru-RU" altLang="en-US"/>
              <a:pPr/>
              <a:t>‹#›</a:t>
            </a:fld>
            <a:endParaRPr lang="ru-RU" altLang="en-US"/>
          </a:p>
        </p:txBody>
      </p:sp>
    </p:spTree>
    <p:extLst>
      <p:ext uri="{BB962C8B-B14F-4D97-AF65-F5344CB8AC3E}">
        <p14:creationId xmlns:p14="http://schemas.microsoft.com/office/powerpoint/2010/main" val="3137525193"/>
      </p:ext>
    </p:extLst>
  </p:cSld>
  <p:clrMapOvr>
    <a:masterClrMapping/>
  </p:clrMapOvr>
  <p:transition advClick="0" advTm="10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BDBBC438-D6FD-4559-B1BE-90ACA46851BD}" type="datetimeFigureOut">
              <a:rPr lang="ru-RU"/>
              <a:pPr>
                <a:defRPr/>
              </a:pPr>
              <a:t>пн 06.11.23</a:t>
            </a:fld>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fld id="{92B77B57-EB8B-4067-A0CE-186C18E87E95}" type="slidenum">
              <a:rPr lang="ru-RU" altLang="en-US"/>
              <a:pPr/>
              <a:t>‹#›</a:t>
            </a:fld>
            <a:endParaRPr lang="ru-RU" altLang="en-US"/>
          </a:p>
        </p:txBody>
      </p:sp>
    </p:spTree>
    <p:extLst>
      <p:ext uri="{BB962C8B-B14F-4D97-AF65-F5344CB8AC3E}">
        <p14:creationId xmlns:p14="http://schemas.microsoft.com/office/powerpoint/2010/main" val="3726316237"/>
      </p:ext>
    </p:extLst>
  </p:cSld>
  <p:clrMapOvr>
    <a:masterClrMapping/>
  </p:clrMapOvr>
  <p:transition advClick="0" advTm="10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B08905C7-F042-400D-B142-58F1788D8468}" type="datetimeFigureOut">
              <a:rPr lang="ru-RU"/>
              <a:pPr>
                <a:defRPr/>
              </a:pPr>
              <a:t>пн 06.11.23</a:t>
            </a:fld>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fld id="{139C9B70-5FF4-4991-8A84-9F7969900296}" type="slidenum">
              <a:rPr lang="ru-RU" altLang="en-US"/>
              <a:pPr/>
              <a:t>‹#›</a:t>
            </a:fld>
            <a:endParaRPr lang="ru-RU" altLang="en-US"/>
          </a:p>
        </p:txBody>
      </p:sp>
    </p:spTree>
    <p:extLst>
      <p:ext uri="{BB962C8B-B14F-4D97-AF65-F5344CB8AC3E}">
        <p14:creationId xmlns:p14="http://schemas.microsoft.com/office/powerpoint/2010/main" val="3373208694"/>
      </p:ext>
    </p:extLst>
  </p:cSld>
  <p:clrMapOvr>
    <a:masterClrMapping/>
  </p:clrMapOvr>
  <p:transition advClick="0" advTm="10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ADF1C5AC-C955-4F08-AB4A-635A680AD479}" type="datetimeFigureOut">
              <a:rPr lang="ru-RU"/>
              <a:pPr>
                <a:defRPr/>
              </a:pPr>
              <a:t>пн 06.11.23</a:t>
            </a:fld>
            <a:endParaRPr lang="ru-RU"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5" name="Rectangle 6"/>
          <p:cNvSpPr>
            <a:spLocks noGrp="1" noChangeArrowheads="1"/>
          </p:cNvSpPr>
          <p:nvPr>
            <p:ph type="sldNum" sz="quarter" idx="12"/>
          </p:nvPr>
        </p:nvSpPr>
        <p:spPr>
          <a:ln/>
        </p:spPr>
        <p:txBody>
          <a:bodyPr/>
          <a:lstStyle>
            <a:lvl1pPr>
              <a:defRPr/>
            </a:lvl1pPr>
          </a:lstStyle>
          <a:p>
            <a:fld id="{11C94DB0-C327-4BE8-AE5F-F44D2E4034D3}" type="slidenum">
              <a:rPr lang="ru-RU" altLang="en-US"/>
              <a:pPr/>
              <a:t>‹#›</a:t>
            </a:fld>
            <a:endParaRPr lang="ru-RU" altLang="en-US"/>
          </a:p>
        </p:txBody>
      </p:sp>
    </p:spTree>
    <p:extLst>
      <p:ext uri="{BB962C8B-B14F-4D97-AF65-F5344CB8AC3E}">
        <p14:creationId xmlns:p14="http://schemas.microsoft.com/office/powerpoint/2010/main" val="1354616262"/>
      </p:ext>
    </p:extLst>
  </p:cSld>
  <p:clrMapOvr>
    <a:masterClrMapping/>
  </p:clrMapOvr>
  <p:transition advClick="0" advTm="10000">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fld id="{D92DD995-91B2-455C-9D70-265C698D50A4}" type="datetimeFigureOut">
              <a:rPr lang="ru-RU"/>
              <a:pPr>
                <a:defRPr/>
              </a:pPr>
              <a:t>пн 06.11.23</a:t>
            </a:fld>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fld id="{0F35FB1E-1451-4970-9E0B-80AB0FFBACD4}" type="slidenum">
              <a:rPr lang="ru-RU" altLang="en-US"/>
              <a:pPr/>
              <a:t>‹#›</a:t>
            </a:fld>
            <a:endParaRPr lang="ru-RU" altLang="en-US"/>
          </a:p>
        </p:txBody>
      </p:sp>
    </p:spTree>
    <p:extLst>
      <p:ext uri="{BB962C8B-B14F-4D97-AF65-F5344CB8AC3E}">
        <p14:creationId xmlns:p14="http://schemas.microsoft.com/office/powerpoint/2010/main" val="1128989863"/>
      </p:ext>
    </p:extLst>
  </p:cSld>
  <p:clrMapOvr>
    <a:masterClrMapping/>
  </p:clrMapOvr>
  <p:transition advClick="0" advTm="10000">
    <p:wheel spokes="8"/>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fld id="{397294A8-E69E-4B2D-A0CB-2852F891B87D}" type="datetimeFigureOut">
              <a:rPr lang="ru-RU"/>
              <a:pPr>
                <a:defRPr/>
              </a:pPr>
              <a:t>пн 06.11.23</a:t>
            </a:fld>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fld id="{1264C260-EC41-4AB6-89F9-BCAC82B46C11}" type="slidenum">
              <a:rPr lang="ru-RU" altLang="en-US"/>
              <a:pPr/>
              <a:t>‹#›</a:t>
            </a:fld>
            <a:endParaRPr lang="ru-RU" altLang="en-US"/>
          </a:p>
        </p:txBody>
      </p:sp>
    </p:spTree>
    <p:extLst>
      <p:ext uri="{BB962C8B-B14F-4D97-AF65-F5344CB8AC3E}">
        <p14:creationId xmlns:p14="http://schemas.microsoft.com/office/powerpoint/2010/main" val="3825978496"/>
      </p:ext>
    </p:extLst>
  </p:cSld>
  <p:clrMapOvr>
    <a:masterClrMapping/>
  </p:clrMapOvr>
  <p:transition advClick="0" advTm="10000">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en-US" smtClean="0"/>
              <a:t>Образец заголовка</a:t>
            </a:r>
          </a:p>
        </p:txBody>
      </p:sp>
      <p:sp>
        <p:nvSpPr>
          <p:cNvPr id="12291"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en-US" smtClean="0"/>
              <a:t>Образец текста</a:t>
            </a:r>
          </a:p>
          <a:p>
            <a:pPr lvl="1"/>
            <a:r>
              <a:rPr lang="ru-RU" altLang="en-US" smtClean="0"/>
              <a:t>Второй уровень</a:t>
            </a:r>
          </a:p>
          <a:p>
            <a:pPr lvl="2"/>
            <a:r>
              <a:rPr lang="ru-RU" altLang="en-US" smtClean="0"/>
              <a:t>Третий уровень</a:t>
            </a:r>
          </a:p>
          <a:p>
            <a:pPr lvl="3"/>
            <a:r>
              <a:rPr lang="ru-RU" altLang="en-US" smtClean="0"/>
              <a:t>Четвертый уровень</a:t>
            </a:r>
          </a:p>
          <a:p>
            <a:pPr lvl="4"/>
            <a:r>
              <a:rPr lang="ru-RU" altLang="en-US" smtClean="0"/>
              <a:t>Пятый уровень</a:t>
            </a:r>
          </a:p>
        </p:txBody>
      </p:sp>
      <p:sp>
        <p:nvSpPr>
          <p:cNvPr id="185348"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mj-lt"/>
              </a:defRPr>
            </a:lvl1pPr>
          </a:lstStyle>
          <a:p>
            <a:pPr>
              <a:defRPr/>
            </a:pPr>
            <a:fld id="{42D67E96-4AB0-4C45-91DD-E34140DEA89D}" type="datetimeFigureOut">
              <a:rPr lang="ru-RU"/>
              <a:pPr>
                <a:defRPr/>
              </a:pPr>
              <a:t>пн 06.11.23</a:t>
            </a:fld>
            <a:endParaRPr lang="ru-RU" altLang="en-US"/>
          </a:p>
        </p:txBody>
      </p:sp>
      <p:sp>
        <p:nvSpPr>
          <p:cNvPr id="18534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atin typeface="+mj-lt"/>
              </a:defRPr>
            </a:lvl1pPr>
          </a:lstStyle>
          <a:p>
            <a:pPr>
              <a:defRPr/>
            </a:pPr>
            <a:endParaRPr lang="ru-RU" altLang="en-US"/>
          </a:p>
        </p:txBody>
      </p:sp>
      <p:sp>
        <p:nvSpPr>
          <p:cNvPr id="185350" name="Rectangle 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Garamond" panose="02020404030301010803" pitchFamily="18" charset="0"/>
              </a:defRPr>
            </a:lvl1pPr>
          </a:lstStyle>
          <a:p>
            <a:fld id="{DCDEDD6E-A6FF-4979-AA3E-333C827635C2}" type="slidenum">
              <a:rPr lang="ru-RU" altLang="en-US"/>
              <a:pPr/>
              <a:t>‹#›</a:t>
            </a:fld>
            <a:endParaRPr lang="ru-RU" altLang="en-US"/>
          </a:p>
        </p:txBody>
      </p:sp>
      <p:sp>
        <p:nvSpPr>
          <p:cNvPr id="185351" name="Freeform 7"/>
          <p:cNvSpPr>
            <a:spLocks noChangeArrowheads="1"/>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ru-RU"/>
          </a:p>
        </p:txBody>
      </p:sp>
      <p:sp>
        <p:nvSpPr>
          <p:cNvPr id="185352"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a:defRPr/>
            </a:pPr>
            <a:endParaRPr lang="ru-RU"/>
          </a:p>
        </p:txBody>
      </p:sp>
    </p:spTree>
  </p:cSld>
  <p:clrMap bg1="lt1" tx1="dk1" bg2="lt2" tx2="dk2" accent1="accent1" accent2="accent2" accent3="accent3" accent4="accent4" accent5="accent5" accent6="accent6" hlink="hlink" folHlink="folHlink"/>
  <p:sldLayoutIdLst>
    <p:sldLayoutId id="2147483681"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Lst>
  <p:transition advClick="0" advTm="10000">
    <p:wheel spokes="8"/>
  </p:transition>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itchFamily="18" charset="0"/>
        </a:defRPr>
      </a:lvl2pPr>
      <a:lvl3pPr algn="l" rtl="0" eaLnBrk="0" fontAlgn="base" hangingPunct="0">
        <a:spcBef>
          <a:spcPct val="0"/>
        </a:spcBef>
        <a:spcAft>
          <a:spcPct val="0"/>
        </a:spcAft>
        <a:defRPr sz="4200">
          <a:solidFill>
            <a:schemeClr val="tx2"/>
          </a:solidFill>
          <a:latin typeface="Garamond" pitchFamily="18" charset="0"/>
        </a:defRPr>
      </a:lvl3pPr>
      <a:lvl4pPr algn="l" rtl="0" eaLnBrk="0" fontAlgn="base" hangingPunct="0">
        <a:spcBef>
          <a:spcPct val="0"/>
        </a:spcBef>
        <a:spcAft>
          <a:spcPct val="0"/>
        </a:spcAft>
        <a:defRPr sz="4200">
          <a:solidFill>
            <a:schemeClr val="tx2"/>
          </a:solidFill>
          <a:latin typeface="Garamond" pitchFamily="18" charset="0"/>
        </a:defRPr>
      </a:lvl4pPr>
      <a:lvl5pPr algn="l" rtl="0" eaLnBrk="0" fontAlgn="base" hangingPunct="0">
        <a:spcBef>
          <a:spcPct val="0"/>
        </a:spcBef>
        <a:spcAft>
          <a:spcPct val="0"/>
        </a:spcAft>
        <a:defRPr sz="4200">
          <a:solidFill>
            <a:schemeClr val="tx2"/>
          </a:solidFill>
          <a:latin typeface="Garamond" pitchFamily="18" charset="0"/>
        </a:defRPr>
      </a:lvl5pPr>
      <a:lvl6pPr marL="457200" algn="l" rtl="0" fontAlgn="base">
        <a:spcBef>
          <a:spcPct val="0"/>
        </a:spcBef>
        <a:spcAft>
          <a:spcPct val="0"/>
        </a:spcAft>
        <a:defRPr sz="4200">
          <a:solidFill>
            <a:schemeClr val="tx2"/>
          </a:solidFill>
          <a:latin typeface="Garamond" pitchFamily="18" charset="0"/>
        </a:defRPr>
      </a:lvl6pPr>
      <a:lvl7pPr marL="914400" algn="l" rtl="0" fontAlgn="base">
        <a:spcBef>
          <a:spcPct val="0"/>
        </a:spcBef>
        <a:spcAft>
          <a:spcPct val="0"/>
        </a:spcAft>
        <a:defRPr sz="4200">
          <a:solidFill>
            <a:schemeClr val="tx2"/>
          </a:solidFill>
          <a:latin typeface="Garamond" pitchFamily="18" charset="0"/>
        </a:defRPr>
      </a:lvl7pPr>
      <a:lvl8pPr marL="1371600" algn="l" rtl="0" fontAlgn="base">
        <a:spcBef>
          <a:spcPct val="0"/>
        </a:spcBef>
        <a:spcAft>
          <a:spcPct val="0"/>
        </a:spcAft>
        <a:defRPr sz="4200">
          <a:solidFill>
            <a:schemeClr val="tx2"/>
          </a:solidFill>
          <a:latin typeface="Garamond" pitchFamily="18" charset="0"/>
        </a:defRPr>
      </a:lvl8pPr>
      <a:lvl9pPr marL="1828800" algn="l" rtl="0" fontAlgn="base">
        <a:spcBef>
          <a:spcPct val="0"/>
        </a:spcBef>
        <a:spcAft>
          <a:spcPct val="0"/>
        </a:spcAft>
        <a:defRPr sz="42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3.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5.wmf"/><Relationship Id="rId5" Type="http://schemas.openxmlformats.org/officeDocument/2006/relationships/oleObject" Target="../embeddings/oleObject5.bin"/><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7.wmf"/><Relationship Id="rId5" Type="http://schemas.openxmlformats.org/officeDocument/2006/relationships/oleObject" Target="../embeddings/oleObject7.bin"/><Relationship Id="rId4" Type="http://schemas.openxmlformats.org/officeDocument/2006/relationships/image" Target="../media/image6.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0.wmf"/><Relationship Id="rId5" Type="http://schemas.openxmlformats.org/officeDocument/2006/relationships/oleObject" Target="../embeddings/oleObject10.bin"/><Relationship Id="rId4" Type="http://schemas.openxmlformats.org/officeDocument/2006/relationships/image" Target="../media/image9.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13.wmf"/><Relationship Id="rId5" Type="http://schemas.openxmlformats.org/officeDocument/2006/relationships/oleObject" Target="../embeddings/oleObject13.bin"/><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3.xml"/><Relationship Id="rId1" Type="http://schemas.openxmlformats.org/officeDocument/2006/relationships/vmlDrawing" Target="../drawings/vmlDrawing7.vml"/><Relationship Id="rId4" Type="http://schemas.openxmlformats.org/officeDocument/2006/relationships/image" Target="../media/image14.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3.xml"/><Relationship Id="rId1" Type="http://schemas.openxmlformats.org/officeDocument/2006/relationships/vmlDrawing" Target="../drawings/vmlDrawing8.vml"/><Relationship Id="rId4" Type="http://schemas.openxmlformats.org/officeDocument/2006/relationships/image" Target="../media/image15.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3.xml"/><Relationship Id="rId1" Type="http://schemas.openxmlformats.org/officeDocument/2006/relationships/vmlDrawing" Target="../drawings/vmlDrawing9.v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ru.wikipedia.org/wiki/%D0%9B%D0%B0%D1%82%D0%B8%D0%BD%D1%81%D0%BA%D0%B8%D0%B9_%D1%8F%D0%B7%D1%8B%D0%BA" TargetMode="External"/><Relationship Id="rId2" Type="http://schemas.openxmlformats.org/officeDocument/2006/relationships/slideLayout" Target="../slideLayouts/slideLayout13.xml"/><Relationship Id="rId1" Type="http://schemas.openxmlformats.org/officeDocument/2006/relationships/vmlDrawing" Target="../drawings/vmlDrawing10.vml"/><Relationship Id="rId5" Type="http://schemas.openxmlformats.org/officeDocument/2006/relationships/image" Target="../media/image18.wmf"/><Relationship Id="rId4" Type="http://schemas.openxmlformats.org/officeDocument/2006/relationships/oleObject" Target="../embeddings/oleObject19.bin"/></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ru.wikipedia.org/wiki/%D0%9B%D0%B0%D1%82%D0%B8%D0%BD%D1%81%D0%BA%D0%B8%D0%B9_%D1%8F%D0%B7%D1%8B%D0%BA"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ru.wikipedia.org/wiki/%D0%9E%D1%80%D0%B4%D0%B8%D0%BD%D0%B0%D1%82%D0%B0" TargetMode="External"/><Relationship Id="rId2" Type="http://schemas.openxmlformats.org/officeDocument/2006/relationships/hyperlink" Target="http://ru.wikipedia.org/wiki/%D0%93%D0%B0%D0%BB%D1%8C%D1%82%D0%BE%D0%BD,_%D0%A4%D1%80%D1%8D%D0%BD%D1%81%D0%B8%D1%81" TargetMode="External"/><Relationship Id="rId1" Type="http://schemas.openxmlformats.org/officeDocument/2006/relationships/slideLayout" Target="../slideLayouts/slideLayout2.xml"/><Relationship Id="rId4" Type="http://schemas.openxmlformats.org/officeDocument/2006/relationships/hyperlink" Target="http://ru.wikipedia.org/wiki/%D0%90%D0%B1%D1%81%D1%86%D0%B8%D1%81%D1%81%D0%B0"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23.wmf"/></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4.xml"/><Relationship Id="rId1" Type="http://schemas.openxmlformats.org/officeDocument/2006/relationships/vmlDrawing" Target="../drawings/vmlDrawing12.vml"/><Relationship Id="rId4" Type="http://schemas.openxmlformats.org/officeDocument/2006/relationships/image" Target="../media/image24.w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3.xml"/><Relationship Id="rId1" Type="http://schemas.openxmlformats.org/officeDocument/2006/relationships/vmlDrawing" Target="../drawings/vmlDrawing13.vml"/><Relationship Id="rId6" Type="http://schemas.openxmlformats.org/officeDocument/2006/relationships/image" Target="../media/image26.wmf"/><Relationship Id="rId5" Type="http://schemas.openxmlformats.org/officeDocument/2006/relationships/oleObject" Target="../embeddings/oleObject23.bin"/><Relationship Id="rId4" Type="http://schemas.openxmlformats.org/officeDocument/2006/relationships/image" Target="../media/image25.wmf"/></Relationships>
</file>

<file path=ppt/slides/_rels/slide41.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4.bin"/><Relationship Id="rId7" Type="http://schemas.openxmlformats.org/officeDocument/2006/relationships/oleObject" Target="../embeddings/oleObject26.bin"/><Relationship Id="rId2" Type="http://schemas.openxmlformats.org/officeDocument/2006/relationships/slideLayout" Target="../slideLayouts/slideLayout12.xml"/><Relationship Id="rId1" Type="http://schemas.openxmlformats.org/officeDocument/2006/relationships/vmlDrawing" Target="../drawings/vmlDrawing14.vml"/><Relationship Id="rId6" Type="http://schemas.openxmlformats.org/officeDocument/2006/relationships/image" Target="../media/image28.wmf"/><Relationship Id="rId5" Type="http://schemas.openxmlformats.org/officeDocument/2006/relationships/oleObject" Target="../embeddings/oleObject25.bin"/><Relationship Id="rId10" Type="http://schemas.openxmlformats.org/officeDocument/2006/relationships/image" Target="../media/image25.wmf"/><Relationship Id="rId4" Type="http://schemas.openxmlformats.org/officeDocument/2006/relationships/image" Target="../media/image27.wmf"/><Relationship Id="rId9" Type="http://schemas.openxmlformats.org/officeDocument/2006/relationships/oleObject" Target="../embeddings/oleObject27.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12.xml"/><Relationship Id="rId1" Type="http://schemas.openxmlformats.org/officeDocument/2006/relationships/vmlDrawing" Target="../drawings/vmlDrawing15.vml"/><Relationship Id="rId4" Type="http://schemas.openxmlformats.org/officeDocument/2006/relationships/image" Target="../media/image30.wmf"/></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8" Type="http://schemas.openxmlformats.org/officeDocument/2006/relationships/image" Target="../media/image35.wmf"/><Relationship Id="rId13" Type="http://schemas.openxmlformats.org/officeDocument/2006/relationships/oleObject" Target="../embeddings/oleObject34.bin"/><Relationship Id="rId18" Type="http://schemas.openxmlformats.org/officeDocument/2006/relationships/image" Target="../media/image40.wmf"/><Relationship Id="rId3" Type="http://schemas.openxmlformats.org/officeDocument/2006/relationships/oleObject" Target="../embeddings/oleObject29.bin"/><Relationship Id="rId7" Type="http://schemas.openxmlformats.org/officeDocument/2006/relationships/oleObject" Target="../embeddings/oleObject31.bin"/><Relationship Id="rId12" Type="http://schemas.openxmlformats.org/officeDocument/2006/relationships/image" Target="../media/image37.wmf"/><Relationship Id="rId17" Type="http://schemas.openxmlformats.org/officeDocument/2006/relationships/oleObject" Target="../embeddings/oleObject36.bin"/><Relationship Id="rId2" Type="http://schemas.openxmlformats.org/officeDocument/2006/relationships/slideLayout" Target="../slideLayouts/slideLayout2.xml"/><Relationship Id="rId16" Type="http://schemas.openxmlformats.org/officeDocument/2006/relationships/image" Target="../media/image39.wmf"/><Relationship Id="rId1" Type="http://schemas.openxmlformats.org/officeDocument/2006/relationships/vmlDrawing" Target="../drawings/vmlDrawing16.vml"/><Relationship Id="rId6" Type="http://schemas.openxmlformats.org/officeDocument/2006/relationships/image" Target="../media/image34.wmf"/><Relationship Id="rId11" Type="http://schemas.openxmlformats.org/officeDocument/2006/relationships/oleObject" Target="../embeddings/oleObject33.bin"/><Relationship Id="rId5" Type="http://schemas.openxmlformats.org/officeDocument/2006/relationships/oleObject" Target="../embeddings/oleObject30.bin"/><Relationship Id="rId15" Type="http://schemas.openxmlformats.org/officeDocument/2006/relationships/oleObject" Target="../embeddings/oleObject35.bin"/><Relationship Id="rId10" Type="http://schemas.openxmlformats.org/officeDocument/2006/relationships/image" Target="../media/image36.wmf"/><Relationship Id="rId4" Type="http://schemas.openxmlformats.org/officeDocument/2006/relationships/image" Target="../media/image33.wmf"/><Relationship Id="rId9" Type="http://schemas.openxmlformats.org/officeDocument/2006/relationships/oleObject" Target="../embeddings/oleObject32.bin"/><Relationship Id="rId14" Type="http://schemas.openxmlformats.org/officeDocument/2006/relationships/image" Target="../media/image38.wmf"/></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1524000"/>
            <a:ext cx="7623175" cy="2481064"/>
          </a:xfrm>
        </p:spPr>
        <p:txBody>
          <a:bodyPr/>
          <a:lstStyle/>
          <a:p>
            <a:pPr algn="ctr"/>
            <a:r>
              <a:rPr lang="en-US" dirty="0" smtClean="0"/>
              <a:t>9-mavzu:</a:t>
            </a:r>
            <a:br>
              <a:rPr lang="en-US" dirty="0" smtClean="0"/>
            </a:br>
            <a:r>
              <a:rPr lang="en-US" dirty="0" smtClean="0"/>
              <a:t>O’ZARO BOG’LANISH</a:t>
            </a:r>
            <a:endParaRPr lang="ru-RU" dirty="0"/>
          </a:p>
        </p:txBody>
      </p:sp>
    </p:spTree>
    <p:extLst>
      <p:ext uri="{BB962C8B-B14F-4D97-AF65-F5344CB8AC3E}">
        <p14:creationId xmlns:p14="http://schemas.microsoft.com/office/powerpoint/2010/main" val="3967475283"/>
      </p:ext>
    </p:extLst>
  </p:cSld>
  <p:clrMapOvr>
    <a:masterClrMapping/>
  </p:clrMapOvr>
  <p:transition advClick="0" advTm="10000">
    <p:wheel spokes="8"/>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REJA:</a:t>
            </a:r>
            <a:endParaRPr lang="ru-RU" dirty="0"/>
          </a:p>
        </p:txBody>
      </p:sp>
      <p:sp>
        <p:nvSpPr>
          <p:cNvPr id="3" name="Объект 2"/>
          <p:cNvSpPr>
            <a:spLocks noGrp="1"/>
          </p:cNvSpPr>
          <p:nvPr>
            <p:ph idx="1"/>
          </p:nvPr>
        </p:nvSpPr>
        <p:spPr/>
        <p:txBody>
          <a:bodyPr/>
          <a:lstStyle/>
          <a:p>
            <a:r>
              <a:rPr lang="uz-Latn-UZ" sz="2800" dirty="0">
                <a:latin typeface="Times New Roman" panose="02020603050405020304" pitchFamily="18" charset="0"/>
                <a:cs typeface="Times New Roman" panose="02020603050405020304" pitchFamily="18" charset="0"/>
              </a:rPr>
              <a:t>O‘zaro bog‘lanishlar haqida tushuncha va ularning </a:t>
            </a:r>
            <a:r>
              <a:rPr lang="uz-Latn-UZ" sz="2800" dirty="0" smtClean="0">
                <a:latin typeface="Times New Roman" panose="02020603050405020304" pitchFamily="18" charset="0"/>
                <a:cs typeface="Times New Roman" panose="02020603050405020304" pitchFamily="18" charset="0"/>
              </a:rPr>
              <a:t>turlari</a:t>
            </a:r>
            <a:endParaRPr lang="ru-RU" sz="2000" dirty="0">
              <a:latin typeface="Times New Roman" panose="02020603050405020304" pitchFamily="18" charset="0"/>
              <a:cs typeface="Times New Roman" panose="02020603050405020304" pitchFamily="18" charset="0"/>
            </a:endParaRPr>
          </a:p>
          <a:p>
            <a:r>
              <a:rPr lang="uz-Latn-UZ" sz="2800" dirty="0">
                <a:latin typeface="Times New Roman" panose="02020603050405020304" pitchFamily="18" charset="0"/>
                <a:cs typeface="Times New Roman" panose="02020603050405020304" pitchFamily="18" charset="0"/>
              </a:rPr>
              <a:t>Regression va korrelyatsion tahlil vazifalari va uning </a:t>
            </a:r>
            <a:r>
              <a:rPr lang="uz-Latn-UZ" sz="2800" dirty="0" smtClean="0">
                <a:latin typeface="Times New Roman" panose="02020603050405020304" pitchFamily="18" charset="0"/>
                <a:cs typeface="Times New Roman" panose="02020603050405020304" pitchFamily="18" charset="0"/>
              </a:rPr>
              <a:t>bosqichlari</a:t>
            </a:r>
            <a:endParaRPr lang="ru-RU" sz="2000" dirty="0">
              <a:latin typeface="Times New Roman" panose="02020603050405020304" pitchFamily="18" charset="0"/>
              <a:cs typeface="Times New Roman" panose="02020603050405020304" pitchFamily="18" charset="0"/>
            </a:endParaRPr>
          </a:p>
          <a:p>
            <a:r>
              <a:rPr lang="uz-Latn-UZ" sz="2800" dirty="0">
                <a:latin typeface="Times New Roman" panose="02020603050405020304" pitchFamily="18" charset="0"/>
                <a:cs typeface="Times New Roman" panose="02020603050405020304" pitchFamily="18" charset="0"/>
              </a:rPr>
              <a:t>Boshlang‘ich ma’lumotlar asosida regressiya tenglamasini tuzish</a:t>
            </a:r>
            <a:r>
              <a:rPr lang="uz-Latn-UZ" sz="24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uz-Latn-UZ" sz="2800" dirty="0">
                <a:latin typeface="Times New Roman" panose="02020603050405020304" pitchFamily="18" charset="0"/>
                <a:cs typeface="Times New Roman" panose="02020603050405020304" pitchFamily="18" charset="0"/>
              </a:rPr>
              <a:t>Bir omilli regressiya tenglamasini baholash va tahlil qilish</a:t>
            </a:r>
            <a:r>
              <a:rPr lang="en-US" sz="24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 Juft korrelyatsiya koeffitsiyenti</a:t>
            </a:r>
            <a:endParaRPr lang="ru-RU" sz="2000" dirty="0">
              <a:latin typeface="Times New Roman" panose="02020603050405020304" pitchFamily="18" charset="0"/>
              <a:cs typeface="Times New Roman" panose="02020603050405020304" pitchFamily="18" charset="0"/>
            </a:endParaRPr>
          </a:p>
          <a:p>
            <a:r>
              <a:rPr lang="uz-Latn-UZ" sz="2800" dirty="0">
                <a:latin typeface="Times New Roman" panose="02020603050405020304" pitchFamily="18" charset="0"/>
                <a:cs typeface="Times New Roman" panose="02020603050405020304" pitchFamily="18" charset="0"/>
              </a:rPr>
              <a:t>Ko‘p omilli chiziqli regressiya tenglamasini aniqlash</a:t>
            </a:r>
            <a:endParaRPr lang="ru-RU" sz="2000" dirty="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7756015"/>
      </p:ext>
    </p:extLst>
  </p:cSld>
  <p:clrMapOvr>
    <a:masterClrMapping/>
  </p:clrMapOvr>
  <p:transition advClick="0" advTm="10000">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475656" y="874620"/>
            <a:ext cx="5202832" cy="864096"/>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400" dirty="0">
                <a:solidFill>
                  <a:srgbClr val="FF0000"/>
                </a:solidFill>
              </a:rPr>
              <a:t>O‘zaro bog‘lanishlar xarakteriga qarab ikki turga bo‘linadi</a:t>
            </a:r>
            <a:endParaRPr lang="ru-RU" sz="2400" dirty="0">
              <a:solidFill>
                <a:srgbClr val="FF0000"/>
              </a:solidFill>
            </a:endParaRPr>
          </a:p>
        </p:txBody>
      </p:sp>
      <p:sp>
        <p:nvSpPr>
          <p:cNvPr id="6" name="Прямоугольник 5"/>
          <p:cNvSpPr/>
          <p:nvPr/>
        </p:nvSpPr>
        <p:spPr>
          <a:xfrm>
            <a:off x="467544" y="2828836"/>
            <a:ext cx="2808312" cy="1824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3600" dirty="0">
                <a:solidFill>
                  <a:srgbClr val="FF0000"/>
                </a:solidFill>
              </a:rPr>
              <a:t>funksional bog‘lanishlar</a:t>
            </a:r>
            <a:endParaRPr lang="ru-RU" sz="3600" dirty="0">
              <a:solidFill>
                <a:srgbClr val="FF0000"/>
              </a:solidFill>
            </a:endParaRPr>
          </a:p>
        </p:txBody>
      </p:sp>
      <p:sp>
        <p:nvSpPr>
          <p:cNvPr id="7" name="Прямоугольник 6"/>
          <p:cNvSpPr/>
          <p:nvPr/>
        </p:nvSpPr>
        <p:spPr>
          <a:xfrm>
            <a:off x="4860032" y="2828836"/>
            <a:ext cx="3024336" cy="18243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3200" dirty="0"/>
              <a:t>korrelyatsion bog‘lanishlar</a:t>
            </a:r>
            <a:endParaRPr lang="ru-RU" sz="3200" dirty="0"/>
          </a:p>
        </p:txBody>
      </p:sp>
      <p:cxnSp>
        <p:nvCxnSpPr>
          <p:cNvPr id="9" name="Прямая со стрелкой 8"/>
          <p:cNvCxnSpPr>
            <a:stCxn id="5" idx="2"/>
            <a:endCxn id="6" idx="0"/>
          </p:cNvCxnSpPr>
          <p:nvPr/>
        </p:nvCxnSpPr>
        <p:spPr>
          <a:xfrm flipH="1">
            <a:off x="1871700" y="1738716"/>
            <a:ext cx="2205372" cy="109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a:stCxn id="5" idx="2"/>
            <a:endCxn id="7" idx="0"/>
          </p:cNvCxnSpPr>
          <p:nvPr/>
        </p:nvCxnSpPr>
        <p:spPr>
          <a:xfrm>
            <a:off x="4077072" y="1738716"/>
            <a:ext cx="2295128" cy="109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4989625"/>
      </p:ext>
    </p:extLst>
  </p:cSld>
  <p:clrMapOvr>
    <a:masterClrMapping/>
  </p:clrMapOvr>
  <p:transition advClick="0" advTm="10000">
    <p:wheel spokes="8"/>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579458298"/>
              </p:ext>
            </p:extLst>
          </p:nvPr>
        </p:nvGraphicFramePr>
        <p:xfrm>
          <a:off x="827584" y="836712"/>
          <a:ext cx="7560840" cy="1706880"/>
        </p:xfrm>
        <a:graphic>
          <a:graphicData uri="http://schemas.openxmlformats.org/drawingml/2006/table">
            <a:tbl>
              <a:tblPr>
                <a:tableStyleId>{5C22544A-7EE6-4342-B048-85BDC9FD1C3A}</a:tableStyleId>
              </a:tblPr>
              <a:tblGrid>
                <a:gridCol w="7560840">
                  <a:extLst>
                    <a:ext uri="{9D8B030D-6E8A-4147-A177-3AD203B41FA5}">
                      <a16:colId xmlns:a16="http://schemas.microsoft.com/office/drawing/2014/main" val="20000"/>
                    </a:ext>
                  </a:extLst>
                </a:gridCol>
              </a:tblGrid>
              <a:tr h="1008112">
                <a:tc>
                  <a:txBody>
                    <a:bodyPr/>
                    <a:lstStyle/>
                    <a:p>
                      <a:pPr indent="270510" algn="just">
                        <a:spcAft>
                          <a:spcPts val="0"/>
                        </a:spcAft>
                      </a:pPr>
                      <a:r>
                        <a:rPr lang="uz-Latn-UZ" sz="2800" dirty="0">
                          <a:effectLst/>
                          <a:latin typeface="Times New Roman" pitchFamily="18" charset="0"/>
                          <a:cs typeface="Times New Roman" pitchFamily="18" charset="0"/>
                        </a:rPr>
                        <a:t>Funksional bog‘lanish - bu shunday to‘liq bog‘lanishki, unda bir belgi yoki belgilar o‘zgarish qiymatiga har doim natijaning ma’lum me’yorda o‘zgarishi  mos keladi. </a:t>
                      </a:r>
                      <a:endParaRPr lang="ru-RU" sz="1600" dirty="0">
                        <a:effectLst/>
                        <a:latin typeface="Times New Roman" pitchFamily="18" charset="0"/>
                        <a:ea typeface="Times New Roman"/>
                        <a:cs typeface="Times New Roman" pitchFamily="18" charset="0"/>
                      </a:endParaRPr>
                    </a:p>
                  </a:txBody>
                  <a:tcPr marL="114300" marR="114300" marT="0" marB="0"/>
                </a:tc>
                <a:extLst>
                  <a:ext uri="{0D108BD9-81ED-4DB2-BD59-A6C34878D82A}">
                    <a16:rowId xmlns:a16="http://schemas.microsoft.com/office/drawing/2014/main" val="10000"/>
                  </a:ext>
                </a:extLst>
              </a:tr>
            </a:tbl>
          </a:graphicData>
        </a:graphic>
      </p:graphicFrame>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61874076"/>
              </p:ext>
            </p:extLst>
          </p:nvPr>
        </p:nvGraphicFramePr>
        <p:xfrm>
          <a:off x="6012160" y="3288759"/>
          <a:ext cx="1881499" cy="1296144"/>
        </p:xfrm>
        <a:graphic>
          <a:graphicData uri="http://schemas.openxmlformats.org/presentationml/2006/ole">
            <mc:AlternateContent xmlns:mc="http://schemas.openxmlformats.org/markup-compatibility/2006">
              <mc:Choice xmlns:v="urn:schemas-microsoft-com:vml" Requires="v">
                <p:oleObj spid="_x0000_s12330" name="Формула" r:id="rId3" imgW="571252" imgH="393529" progId="Equation.3">
                  <p:embed/>
                </p:oleObj>
              </mc:Choice>
              <mc:Fallback>
                <p:oleObj name="Формула" r:id="rId3" imgW="571252" imgH="39352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8759"/>
                        <a:ext cx="1881499" cy="1296144"/>
                      </a:xfrm>
                      <a:prstGeom prst="rect">
                        <a:avLst/>
                      </a:prstGeom>
                      <a:noFill/>
                    </p:spPr>
                  </p:pic>
                </p:oleObj>
              </mc:Fallback>
            </mc:AlternateContent>
          </a:graphicData>
        </a:graphic>
      </p:graphicFrame>
      <p:sp>
        <p:nvSpPr>
          <p:cNvPr id="7" name="Прямоугольник 6"/>
          <p:cNvSpPr/>
          <p:nvPr/>
        </p:nvSpPr>
        <p:spPr>
          <a:xfrm>
            <a:off x="539552" y="3356992"/>
            <a:ext cx="3960440" cy="1569660"/>
          </a:xfrm>
          <a:prstGeom prst="rect">
            <a:avLst/>
          </a:prstGeom>
        </p:spPr>
        <p:txBody>
          <a:bodyPr wrap="square">
            <a:spAutoFit/>
          </a:bodyPr>
          <a:lstStyle/>
          <a:p>
            <a:pPr algn="just"/>
            <a:r>
              <a:rPr lang="uz-Latn-UZ" sz="2400" dirty="0"/>
              <a:t>Masalan, </a:t>
            </a:r>
            <a:endParaRPr lang="en-US" sz="2400" dirty="0" smtClean="0"/>
          </a:p>
          <a:p>
            <a:pPr algn="just"/>
            <a:r>
              <a:rPr lang="uz-Latn-UZ" sz="2400" dirty="0" smtClean="0"/>
              <a:t>uchburchakning </a:t>
            </a:r>
            <a:r>
              <a:rPr lang="en-US" sz="2400" dirty="0" err="1" smtClean="0"/>
              <a:t>yuzasi</a:t>
            </a:r>
            <a:r>
              <a:rPr lang="uz-Latn-UZ" sz="2400" dirty="0" smtClean="0"/>
              <a:t> </a:t>
            </a:r>
            <a:r>
              <a:rPr lang="uz-Latn-UZ" sz="2400" dirty="0"/>
              <a:t>(S) uning asosi (a) bilan balandligiga (h) </a:t>
            </a:r>
            <a:r>
              <a:rPr lang="uz-Latn-UZ" sz="2400" dirty="0" smtClean="0"/>
              <a:t>bog‘liq</a:t>
            </a:r>
            <a:endParaRPr lang="ru-RU" sz="2400" dirty="0"/>
          </a:p>
        </p:txBody>
      </p:sp>
    </p:spTree>
    <p:extLst>
      <p:ext uri="{BB962C8B-B14F-4D97-AF65-F5344CB8AC3E}">
        <p14:creationId xmlns:p14="http://schemas.microsoft.com/office/powerpoint/2010/main" val="2672239702"/>
      </p:ext>
    </p:extLst>
  </p:cSld>
  <p:clrMapOvr>
    <a:masterClrMapping/>
  </p:clrMapOvr>
  <p:transition advClick="0" advTm="10000">
    <p:wheel spokes="8"/>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153676093"/>
              </p:ext>
            </p:extLst>
          </p:nvPr>
        </p:nvGraphicFramePr>
        <p:xfrm>
          <a:off x="395536" y="764704"/>
          <a:ext cx="8280920" cy="2133600"/>
        </p:xfrm>
        <a:graphic>
          <a:graphicData uri="http://schemas.openxmlformats.org/drawingml/2006/table">
            <a:tbl>
              <a:tblPr>
                <a:tableStyleId>{5C22544A-7EE6-4342-B048-85BDC9FD1C3A}</a:tableStyleId>
              </a:tblPr>
              <a:tblGrid>
                <a:gridCol w="8280920">
                  <a:extLst>
                    <a:ext uri="{9D8B030D-6E8A-4147-A177-3AD203B41FA5}">
                      <a16:colId xmlns:a16="http://schemas.microsoft.com/office/drawing/2014/main" val="20000"/>
                    </a:ext>
                  </a:extLst>
                </a:gridCol>
              </a:tblGrid>
              <a:tr h="1555750">
                <a:tc>
                  <a:txBody>
                    <a:bodyPr/>
                    <a:lstStyle/>
                    <a:p>
                      <a:pPr indent="270510" algn="just">
                        <a:spcAft>
                          <a:spcPts val="0"/>
                        </a:spcAft>
                      </a:pPr>
                      <a:r>
                        <a:rPr lang="uz-Latn-UZ" sz="2800" dirty="0">
                          <a:effectLst/>
                          <a:latin typeface="Times New Roman" pitchFamily="18" charset="0"/>
                          <a:cs typeface="Times New Roman" pitchFamily="18" charset="0"/>
                        </a:rPr>
                        <a:t>Korrelyatsion bog‘lanish - bu shunday to‘liqsiz bog‘lanishki, unda omillarning har bir qiymatiga turli zamon va makon sharoitlarida natijaning har xil qiymatlari mos keladi. Bu holda omillar to‘liq soni noma’lumdir.</a:t>
                      </a:r>
                      <a:endParaRPr lang="ru-RU" sz="1600" dirty="0">
                        <a:effectLst/>
                        <a:latin typeface="Times New Roman" pitchFamily="18" charset="0"/>
                        <a:ea typeface="Times New Roman"/>
                        <a:cs typeface="Times New Roman" pitchFamily="18" charset="0"/>
                      </a:endParaRPr>
                    </a:p>
                  </a:txBody>
                  <a:tcPr marL="114300" marR="114300" marT="0" marB="0">
                    <a:solidFill>
                      <a:schemeClr val="tx2">
                        <a:lumMod val="60000"/>
                        <a:lumOff val="40000"/>
                      </a:schemeClr>
                    </a:solidFill>
                  </a:tcPr>
                </a:tc>
                <a:extLst>
                  <a:ext uri="{0D108BD9-81ED-4DB2-BD59-A6C34878D82A}">
                    <a16:rowId xmlns:a16="http://schemas.microsoft.com/office/drawing/2014/main" val="10000"/>
                  </a:ext>
                </a:extLst>
              </a:tr>
            </a:tbl>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2966243790"/>
              </p:ext>
            </p:extLst>
          </p:nvPr>
        </p:nvGraphicFramePr>
        <p:xfrm>
          <a:off x="323528" y="3861048"/>
          <a:ext cx="1427600" cy="522982"/>
        </p:xfrm>
        <a:graphic>
          <a:graphicData uri="http://schemas.openxmlformats.org/presentationml/2006/ole">
            <mc:AlternateContent xmlns:mc="http://schemas.openxmlformats.org/markup-compatibility/2006">
              <mc:Choice xmlns:v="urn:schemas-microsoft-com:vml" Requires="v">
                <p:oleObj spid="_x0000_s13386" name="Формула" r:id="rId3" imgW="647700" imgH="241300" progId="Equation.3">
                  <p:embed/>
                </p:oleObj>
              </mc:Choice>
              <mc:Fallback>
                <p:oleObj name="Формула" r:id="rId3" imgW="647700" imgH="2413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861048"/>
                        <a:ext cx="1427600" cy="522982"/>
                      </a:xfrm>
                      <a:prstGeom prst="rect">
                        <a:avLst/>
                      </a:prstGeom>
                      <a:solidFill>
                        <a:srgbClr val="FFFF00"/>
                      </a:solid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3282965008"/>
              </p:ext>
            </p:extLst>
          </p:nvPr>
        </p:nvGraphicFramePr>
        <p:xfrm>
          <a:off x="6948264" y="3881979"/>
          <a:ext cx="1317890" cy="561082"/>
        </p:xfrm>
        <a:graphic>
          <a:graphicData uri="http://schemas.openxmlformats.org/presentationml/2006/ole">
            <mc:AlternateContent xmlns:mc="http://schemas.openxmlformats.org/markup-compatibility/2006">
              <mc:Choice xmlns:v="urn:schemas-microsoft-com:vml" Requires="v">
                <p:oleObj spid="_x0000_s13387" name="Формула" r:id="rId5" imgW="634449" imgH="266469" progId="Equation.3">
                  <p:embed/>
                </p:oleObj>
              </mc:Choice>
              <mc:Fallback>
                <p:oleObj name="Формула" r:id="rId5" imgW="634449" imgH="26646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3881979"/>
                        <a:ext cx="1317890" cy="561082"/>
                      </a:xfrm>
                      <a:prstGeom prst="rect">
                        <a:avLst/>
                      </a:prstGeom>
                      <a:solidFill>
                        <a:srgbClr val="00FF00"/>
                      </a:solidFill>
                    </p:spPr>
                  </p:pic>
                </p:oleObj>
              </mc:Fallback>
            </mc:AlternateContent>
          </a:graphicData>
        </a:graphic>
      </p:graphicFrame>
      <p:sp>
        <p:nvSpPr>
          <p:cNvPr id="5" name="Rectangle 3"/>
          <p:cNvSpPr>
            <a:spLocks noChangeArrowheads="1"/>
          </p:cNvSpPr>
          <p:nvPr/>
        </p:nvSpPr>
        <p:spPr bwMode="auto">
          <a:xfrm>
            <a:off x="467545" y="3113223"/>
            <a:ext cx="8352928"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Umumiy</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holda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qaralsa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korrelyatsion</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munosabatda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erkin</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o‘zgaruvchi</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belgining</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har</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qiymatiga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1979712" y="3902279"/>
            <a:ext cx="446449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erksiz</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o‘zgaruvchi</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belgining</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rot="10800000" flipV="1">
            <a:off x="251519" y="4622359"/>
            <a:ext cx="345638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taqsimoti</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mos</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keladi</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56437071"/>
      </p:ext>
    </p:extLst>
  </p:cSld>
  <p:clrMapOvr>
    <a:masterClrMapping/>
  </p:clrMapOvr>
  <p:transition advClick="0" advTm="10000">
    <p:wheel spokes="8"/>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04664"/>
            <a:ext cx="8496944" cy="6001643"/>
          </a:xfrm>
          <a:prstGeom prst="rect">
            <a:avLst/>
          </a:prstGeom>
          <a:solidFill>
            <a:schemeClr val="tx2">
              <a:lumMod val="40000"/>
              <a:lumOff val="60000"/>
            </a:schemeClr>
          </a:solidFill>
        </p:spPr>
        <p:txBody>
          <a:bodyPr wrap="square">
            <a:spAutoFit/>
          </a:bodyPr>
          <a:lstStyle/>
          <a:p>
            <a:pPr algn="just"/>
            <a:r>
              <a:rPr lang="uz-Latn-UZ" sz="3200" b="1" dirty="0">
                <a:solidFill>
                  <a:srgbClr val="0000FF"/>
                </a:solidFill>
                <a:latin typeface="Times New Roman" pitchFamily="18" charset="0"/>
                <a:cs typeface="Times New Roman" pitchFamily="18" charset="0"/>
              </a:rPr>
              <a:t>Korrelyatsiya</a:t>
            </a:r>
            <a:r>
              <a:rPr lang="uz-Latn-UZ" sz="3200" dirty="0">
                <a:latin typeface="Times New Roman" pitchFamily="18" charset="0"/>
                <a:cs typeface="Times New Roman" pitchFamily="18" charset="0"/>
              </a:rPr>
              <a:t> so‘zi lotincha correlation so‘zidan olingan bo‘lib, o‘zaro munosabat, muvofiqlik, bog‘liqlik degan lug‘aviy ma’noga ega. Bu atamani statistika faniga ingliz biologi va statistik </a:t>
            </a:r>
            <a:r>
              <a:rPr lang="uz-Latn-UZ" sz="3200" b="1" dirty="0">
                <a:solidFill>
                  <a:srgbClr val="0000FF"/>
                </a:solidFill>
                <a:latin typeface="Times New Roman" pitchFamily="18" charset="0"/>
                <a:cs typeface="Times New Roman" pitchFamily="18" charset="0"/>
              </a:rPr>
              <a:t>Frensis Galto </a:t>
            </a:r>
            <a:r>
              <a:rPr lang="uz-Latn-UZ" sz="3200" dirty="0">
                <a:latin typeface="Times New Roman" pitchFamily="18" charset="0"/>
                <a:cs typeface="Times New Roman" pitchFamily="18" charset="0"/>
              </a:rPr>
              <a:t>X1X-asr oxirida kiritgan. O‘sha paytda bu so‘z “</a:t>
            </a:r>
            <a:r>
              <a:rPr lang="uz-Latn-UZ" sz="3200" b="1" dirty="0">
                <a:solidFill>
                  <a:srgbClr val="0000FF"/>
                </a:solidFill>
                <a:latin typeface="Times New Roman" pitchFamily="18" charset="0"/>
                <a:cs typeface="Times New Roman" pitchFamily="18" charset="0"/>
              </a:rPr>
              <a:t>correlation</a:t>
            </a:r>
            <a:r>
              <a:rPr lang="uz-Latn-UZ" sz="3200" dirty="0">
                <a:latin typeface="Times New Roman" pitchFamily="18" charset="0"/>
                <a:cs typeface="Times New Roman" pitchFamily="18" charset="0"/>
              </a:rPr>
              <a:t>” (muvofiqlik) ko‘rinishida yozilib to‘la qonli bog‘lanish (relation) emasligini anglatgan.</a:t>
            </a:r>
            <a:endParaRPr lang="ru-RU" sz="3200" dirty="0">
              <a:latin typeface="Times New Roman" pitchFamily="18" charset="0"/>
              <a:cs typeface="Times New Roman" pitchFamily="18" charset="0"/>
            </a:endParaRPr>
          </a:p>
          <a:p>
            <a:pPr algn="just"/>
            <a:r>
              <a:rPr lang="uz-Latn-UZ" sz="3200" dirty="0">
                <a:latin typeface="Times New Roman" pitchFamily="18" charset="0"/>
                <a:cs typeface="Times New Roman" pitchFamily="18" charset="0"/>
              </a:rPr>
              <a:t>Ammo bir asr oldin poleontologiya fanida fransuz olimi Jorj Kuve xayvonlar qoldiqlari va a’zolarining “korrelyatsiya qonuni” degan iborani ishlatgan.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320880542"/>
      </p:ext>
    </p:extLst>
  </p:cSld>
  <p:clrMapOvr>
    <a:masterClrMapping/>
  </p:clrMapOvr>
  <p:transition advClick="0" advTm="10000">
    <p:wheel spokes="8"/>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332656"/>
            <a:ext cx="8496944" cy="646331"/>
          </a:xfrm>
          <a:prstGeom prst="rect">
            <a:avLst/>
          </a:prstGeom>
        </p:spPr>
        <p:txBody>
          <a:bodyPr wrap="square">
            <a:spAutoFit/>
          </a:bodyPr>
          <a:lstStyle/>
          <a:p>
            <a:pPr algn="r"/>
            <a:r>
              <a:rPr lang="uz-Latn-UZ" dirty="0"/>
              <a:t>9.1-jadval</a:t>
            </a:r>
            <a:endParaRPr lang="ru-RU" dirty="0"/>
          </a:p>
          <a:p>
            <a:pPr algn="ctr"/>
            <a:r>
              <a:rPr lang="uz-Latn-UZ" dirty="0"/>
              <a:t>	</a:t>
            </a:r>
            <a:r>
              <a:rPr lang="uz-Latn-UZ" b="1" dirty="0"/>
              <a:t>X va Y belgilar orasidagi bog‘lanish matritsasi</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335522462"/>
              </p:ext>
            </p:extLst>
          </p:nvPr>
        </p:nvGraphicFramePr>
        <p:xfrm>
          <a:off x="467546" y="1556792"/>
          <a:ext cx="8280915" cy="4400285"/>
        </p:xfrm>
        <a:graphic>
          <a:graphicData uri="http://schemas.openxmlformats.org/drawingml/2006/table">
            <a:tbl>
              <a:tblPr>
                <a:tableStyleId>{5C22544A-7EE6-4342-B048-85BDC9FD1C3A}</a:tableStyleId>
              </a:tblPr>
              <a:tblGrid>
                <a:gridCol w="1283043">
                  <a:extLst>
                    <a:ext uri="{9D8B030D-6E8A-4147-A177-3AD203B41FA5}">
                      <a16:colId xmlns:a16="http://schemas.microsoft.com/office/drawing/2014/main" val="20000"/>
                    </a:ext>
                  </a:extLst>
                </a:gridCol>
                <a:gridCol w="999696">
                  <a:extLst>
                    <a:ext uri="{9D8B030D-6E8A-4147-A177-3AD203B41FA5}">
                      <a16:colId xmlns:a16="http://schemas.microsoft.com/office/drawing/2014/main" val="20001"/>
                    </a:ext>
                  </a:extLst>
                </a:gridCol>
                <a:gridCol w="999696">
                  <a:extLst>
                    <a:ext uri="{9D8B030D-6E8A-4147-A177-3AD203B41FA5}">
                      <a16:colId xmlns:a16="http://schemas.microsoft.com/office/drawing/2014/main" val="20002"/>
                    </a:ext>
                  </a:extLst>
                </a:gridCol>
                <a:gridCol w="999696">
                  <a:extLst>
                    <a:ext uri="{9D8B030D-6E8A-4147-A177-3AD203B41FA5}">
                      <a16:colId xmlns:a16="http://schemas.microsoft.com/office/drawing/2014/main" val="20003"/>
                    </a:ext>
                  </a:extLst>
                </a:gridCol>
                <a:gridCol w="999696">
                  <a:extLst>
                    <a:ext uri="{9D8B030D-6E8A-4147-A177-3AD203B41FA5}">
                      <a16:colId xmlns:a16="http://schemas.microsoft.com/office/drawing/2014/main" val="20004"/>
                    </a:ext>
                  </a:extLst>
                </a:gridCol>
                <a:gridCol w="999696">
                  <a:extLst>
                    <a:ext uri="{9D8B030D-6E8A-4147-A177-3AD203B41FA5}">
                      <a16:colId xmlns:a16="http://schemas.microsoft.com/office/drawing/2014/main" val="20005"/>
                    </a:ext>
                  </a:extLst>
                </a:gridCol>
                <a:gridCol w="999696">
                  <a:extLst>
                    <a:ext uri="{9D8B030D-6E8A-4147-A177-3AD203B41FA5}">
                      <a16:colId xmlns:a16="http://schemas.microsoft.com/office/drawing/2014/main" val="20006"/>
                    </a:ext>
                  </a:extLst>
                </a:gridCol>
                <a:gridCol w="999696">
                  <a:extLst>
                    <a:ext uri="{9D8B030D-6E8A-4147-A177-3AD203B41FA5}">
                      <a16:colId xmlns:a16="http://schemas.microsoft.com/office/drawing/2014/main" val="20007"/>
                    </a:ext>
                  </a:extLst>
                </a:gridCol>
              </a:tblGrid>
              <a:tr h="739112">
                <a:tc>
                  <a:txBody>
                    <a:bodyPr/>
                    <a:lstStyle/>
                    <a:p>
                      <a:pPr algn="ctr">
                        <a:lnSpc>
                          <a:spcPct val="107000"/>
                        </a:lnSpc>
                        <a:spcAft>
                          <a:spcPts val="0"/>
                        </a:spcAft>
                      </a:pPr>
                      <a:r>
                        <a:rPr lang="uz-Latn-UZ" sz="2000" dirty="0">
                          <a:effectLst/>
                          <a:latin typeface="Times New Roman" pitchFamily="18" charset="0"/>
                          <a:cs typeface="Times New Roman" pitchFamily="18" charset="0"/>
                        </a:rPr>
                        <a:t>x/y</a:t>
                      </a:r>
                      <a:endParaRPr lang="ru-RU" sz="2000" dirty="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y</a:t>
                      </a:r>
                      <a:r>
                        <a:rPr lang="uz-Latn-UZ" sz="2000" baseline="-25000">
                          <a:effectLst/>
                          <a:latin typeface="Times New Roman" pitchFamily="18" charset="0"/>
                          <a:cs typeface="Times New Roman" pitchFamily="18" charset="0"/>
                        </a:rPr>
                        <a:t>1</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y</a:t>
                      </a:r>
                      <a:r>
                        <a:rPr lang="uz-Latn-UZ" sz="2000" baseline="-25000">
                          <a:effectLst/>
                          <a:latin typeface="Times New Roman" pitchFamily="18" charset="0"/>
                          <a:cs typeface="Times New Roman" pitchFamily="18" charset="0"/>
                        </a:rPr>
                        <a:t>2</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y</a:t>
                      </a:r>
                      <a:r>
                        <a:rPr lang="uz-Latn-UZ" sz="2000" baseline="-25000">
                          <a:effectLst/>
                          <a:latin typeface="Times New Roman" pitchFamily="18" charset="0"/>
                          <a:cs typeface="Times New Roman" pitchFamily="18" charset="0"/>
                        </a:rPr>
                        <a:t>3</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y</a:t>
                      </a:r>
                      <a:r>
                        <a:rPr lang="uz-Latn-UZ" sz="2000" baseline="-25000">
                          <a:effectLst/>
                          <a:latin typeface="Times New Roman" pitchFamily="18" charset="0"/>
                          <a:cs typeface="Times New Roman" pitchFamily="18" charset="0"/>
                        </a:rPr>
                        <a:t>s</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Umuman y</a:t>
                      </a:r>
                      <a:r>
                        <a:rPr lang="uz-Latn-UZ" sz="2000" baseline="-25000">
                          <a:effectLst/>
                          <a:latin typeface="Times New Roman" pitchFamily="18" charset="0"/>
                          <a:cs typeface="Times New Roman" pitchFamily="18" charset="0"/>
                        </a:rPr>
                        <a:t>j</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extLst>
                  <a:ext uri="{0D108BD9-81ED-4DB2-BD59-A6C34878D82A}">
                    <a16:rowId xmlns:a16="http://schemas.microsoft.com/office/drawing/2014/main" val="10000"/>
                  </a:ext>
                </a:extLst>
              </a:tr>
              <a:tr h="2652458">
                <a:tc>
                  <a:txBody>
                    <a:bodyPr/>
                    <a:lstStyle/>
                    <a:p>
                      <a:pPr algn="ctr">
                        <a:lnSpc>
                          <a:spcPct val="107000"/>
                        </a:lnSpc>
                        <a:spcAft>
                          <a:spcPts val="0"/>
                        </a:spcAft>
                      </a:pPr>
                      <a:r>
                        <a:rPr lang="uz-Latn-UZ" sz="2000">
                          <a:effectLst/>
                          <a:latin typeface="Times New Roman" pitchFamily="18" charset="0"/>
                          <a:cs typeface="Times New Roman" pitchFamily="18" charset="0"/>
                        </a:rPr>
                        <a:t>x</a:t>
                      </a:r>
                      <a:r>
                        <a:rPr lang="uz-Latn-UZ" sz="2000" baseline="-25000">
                          <a:effectLst/>
                          <a:latin typeface="Times New Roman" pitchFamily="18" charset="0"/>
                          <a:cs typeface="Times New Roman" pitchFamily="18" charset="0"/>
                        </a:rPr>
                        <a:t>1</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x</a:t>
                      </a:r>
                      <a:r>
                        <a:rPr lang="uz-Latn-UZ" sz="2000" baseline="-25000">
                          <a:effectLst/>
                          <a:latin typeface="Times New Roman" pitchFamily="18" charset="0"/>
                          <a:cs typeface="Times New Roman" pitchFamily="18" charset="0"/>
                        </a:rPr>
                        <a:t>2</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x</a:t>
                      </a:r>
                      <a:r>
                        <a:rPr lang="uz-Latn-UZ" sz="2000" baseline="-25000">
                          <a:effectLst/>
                          <a:latin typeface="Times New Roman" pitchFamily="18" charset="0"/>
                          <a:cs typeface="Times New Roman" pitchFamily="18" charset="0"/>
                        </a:rPr>
                        <a:t>3</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x</a:t>
                      </a:r>
                      <a:r>
                        <a:rPr lang="uz-Latn-UZ" sz="2000" baseline="-25000">
                          <a:effectLst/>
                          <a:latin typeface="Times New Roman" pitchFamily="18" charset="0"/>
                          <a:cs typeface="Times New Roman" pitchFamily="18" charset="0"/>
                        </a:rPr>
                        <a:t>k</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1.1</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2.1</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3.1</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k.1</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1.2</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2.2</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3.2</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k.2</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1.3</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2.3</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3.3</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k.4</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1s</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2s</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3s</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ks</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1j</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2j</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3j</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kj</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x1</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x2</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x3</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baseline="-25000">
                          <a:effectLst/>
                          <a:latin typeface="Times New Roman" pitchFamily="18" charset="0"/>
                          <a:cs typeface="Times New Roman" pitchFamily="18" charset="0"/>
                        </a:rPr>
                        <a:t>...</a:t>
                      </a:r>
                      <a:endParaRPr lang="ru-RU" sz="2000">
                        <a:effectLst/>
                        <a:latin typeface="Times New Roman" pitchFamily="18" charset="0"/>
                        <a:cs typeface="Times New Roman" pitchFamily="18" charset="0"/>
                      </a:endParaRPr>
                    </a:p>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xk</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extLst>
                  <a:ext uri="{0D108BD9-81ED-4DB2-BD59-A6C34878D82A}">
                    <a16:rowId xmlns:a16="http://schemas.microsoft.com/office/drawing/2014/main" val="10001"/>
                  </a:ext>
                </a:extLst>
              </a:tr>
              <a:tr h="356443">
                <a:tc>
                  <a:txBody>
                    <a:bodyPr/>
                    <a:lstStyle/>
                    <a:p>
                      <a:pPr algn="ctr">
                        <a:lnSpc>
                          <a:spcPct val="107000"/>
                        </a:lnSpc>
                        <a:spcAft>
                          <a:spcPts val="0"/>
                        </a:spcAft>
                      </a:pPr>
                      <a:r>
                        <a:rPr lang="uz-Latn-UZ" sz="2000">
                          <a:effectLst/>
                          <a:latin typeface="Times New Roman" pitchFamily="18" charset="0"/>
                          <a:cs typeface="Times New Roman" pitchFamily="18" charset="0"/>
                        </a:rPr>
                        <a:t>Umuman x</a:t>
                      </a:r>
                      <a:r>
                        <a:rPr lang="uz-Latn-UZ" sz="2000" baseline="-25000">
                          <a:effectLst/>
                          <a:latin typeface="Times New Roman" pitchFamily="18" charset="0"/>
                          <a:cs typeface="Times New Roman" pitchFamily="18" charset="0"/>
                        </a:rPr>
                        <a:t>i</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i1</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i2</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i3</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is</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ij</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xi</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extLst>
                  <a:ext uri="{0D108BD9-81ED-4DB2-BD59-A6C34878D82A}">
                    <a16:rowId xmlns:a16="http://schemas.microsoft.com/office/drawing/2014/main" val="10002"/>
                  </a:ext>
                </a:extLst>
              </a:tr>
              <a:tr h="356443">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y</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y1</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y2</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y3</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ys</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a:effectLst/>
                          <a:latin typeface="Times New Roman" pitchFamily="18" charset="0"/>
                          <a:cs typeface="Times New Roman" pitchFamily="18" charset="0"/>
                        </a:rPr>
                        <a:t>f</a:t>
                      </a:r>
                      <a:r>
                        <a:rPr lang="uz-Latn-UZ" sz="2000" baseline="-25000">
                          <a:effectLst/>
                          <a:latin typeface="Times New Roman" pitchFamily="18" charset="0"/>
                          <a:cs typeface="Times New Roman" pitchFamily="18" charset="0"/>
                        </a:rPr>
                        <a:t>j</a:t>
                      </a:r>
                      <a:endParaRPr lang="ru-RU" sz="200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tc>
                  <a:txBody>
                    <a:bodyPr/>
                    <a:lstStyle/>
                    <a:p>
                      <a:pPr algn="ctr">
                        <a:lnSpc>
                          <a:spcPct val="107000"/>
                        </a:lnSpc>
                        <a:spcAft>
                          <a:spcPts val="0"/>
                        </a:spcAft>
                      </a:pPr>
                      <a:r>
                        <a:rPr lang="uz-Latn-UZ" sz="2000" dirty="0">
                          <a:effectLst/>
                          <a:latin typeface="Times New Roman" pitchFamily="18" charset="0"/>
                          <a:cs typeface="Times New Roman" pitchFamily="18" charset="0"/>
                        </a:rPr>
                        <a:t>N</a:t>
                      </a:r>
                      <a:endParaRPr lang="ru-RU" sz="2000" dirty="0">
                        <a:effectLst/>
                        <a:latin typeface="Times New Roman" pitchFamily="18" charset="0"/>
                        <a:ea typeface="Times New Roman"/>
                        <a:cs typeface="Times New Roman" pitchFamily="18" charset="0"/>
                      </a:endParaRPr>
                    </a:p>
                  </a:txBody>
                  <a:tcPr marL="68580" marR="68580" marT="0" marB="0">
                    <a:solidFill>
                      <a:schemeClr val="tx2">
                        <a:lumMod val="60000"/>
                        <a:lumOff val="4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48962761"/>
      </p:ext>
    </p:extLst>
  </p:cSld>
  <p:clrMapOvr>
    <a:masterClrMapping/>
  </p:clrMapOvr>
  <p:transition advClick="0" advTm="10000">
    <p:wheel spokes="8"/>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Группа 2"/>
          <p:cNvGrpSpPr>
            <a:grpSpLocks/>
          </p:cNvGrpSpPr>
          <p:nvPr/>
        </p:nvGrpSpPr>
        <p:grpSpPr bwMode="auto">
          <a:xfrm>
            <a:off x="443921" y="188727"/>
            <a:ext cx="8280920" cy="5821657"/>
            <a:chOff x="1557" y="544"/>
            <a:chExt cx="9756" cy="6854"/>
          </a:xfrm>
          <a:solidFill>
            <a:schemeClr val="tx2">
              <a:lumMod val="40000"/>
              <a:lumOff val="60000"/>
            </a:schemeClr>
          </a:solidFill>
        </p:grpSpPr>
        <p:sp>
          <p:nvSpPr>
            <p:cNvPr id="4" name="Rectangle 149"/>
            <p:cNvSpPr>
              <a:spLocks noChangeArrowheads="1"/>
            </p:cNvSpPr>
            <p:nvPr/>
          </p:nvSpPr>
          <p:spPr bwMode="auto">
            <a:xfrm>
              <a:off x="4869" y="544"/>
              <a:ext cx="2737" cy="433"/>
            </a:xfrm>
            <a:prstGeom prst="rect">
              <a:avLst/>
            </a:prstGeom>
            <a:grpFill/>
            <a:ln w="254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Bog’lanish turlari</a:t>
              </a:r>
              <a:endParaRPr lang="ru-RU" sz="1200" b="1">
                <a:effectLst/>
                <a:latin typeface="Times New Roman"/>
                <a:ea typeface="Times New Roman"/>
              </a:endParaRPr>
            </a:p>
          </p:txBody>
        </p:sp>
        <p:cxnSp>
          <p:nvCxnSpPr>
            <p:cNvPr id="5" name="Line 150"/>
            <p:cNvCxnSpPr>
              <a:cxnSpLocks noChangeShapeType="1"/>
            </p:cNvCxnSpPr>
            <p:nvPr/>
          </p:nvCxnSpPr>
          <p:spPr bwMode="auto">
            <a:xfrm>
              <a:off x="3151" y="1179"/>
              <a:ext cx="5597" cy="1"/>
            </a:xfrm>
            <a:prstGeom prst="line">
              <a:avLst/>
            </a:prstGeom>
            <a:grpFill/>
            <a:ln w="12700">
              <a:solidFill>
                <a:srgbClr val="000000"/>
              </a:solidFill>
              <a:round/>
              <a:headEnd type="none" w="sm" len="sm"/>
              <a:tailEnd type="none" w="sm" len="sm"/>
            </a:ln>
            <a:extLst/>
          </p:spPr>
        </p:cxnSp>
        <p:sp>
          <p:nvSpPr>
            <p:cNvPr id="6" name="Rectangle 151"/>
            <p:cNvSpPr>
              <a:spLocks noChangeArrowheads="1"/>
            </p:cNvSpPr>
            <p:nvPr/>
          </p:nvSpPr>
          <p:spPr bwMode="auto">
            <a:xfrm>
              <a:off x="1557" y="1408"/>
              <a:ext cx="3313" cy="433"/>
            </a:xfrm>
            <a:prstGeom prst="rect">
              <a:avLst/>
            </a:prstGeom>
            <a:solidFill>
              <a:srgbClr val="FFFF00"/>
            </a:solid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Funksional bog’lanish</a:t>
              </a:r>
              <a:endParaRPr lang="ru-RU" sz="1200" b="1">
                <a:effectLst/>
                <a:latin typeface="Times New Roman"/>
                <a:ea typeface="Times New Roman"/>
              </a:endParaRPr>
            </a:p>
          </p:txBody>
        </p:sp>
        <p:sp>
          <p:nvSpPr>
            <p:cNvPr id="7" name="Rectangle 152"/>
            <p:cNvSpPr>
              <a:spLocks noChangeArrowheads="1"/>
            </p:cNvSpPr>
            <p:nvPr/>
          </p:nvSpPr>
          <p:spPr bwMode="auto">
            <a:xfrm>
              <a:off x="6993" y="1408"/>
              <a:ext cx="3313" cy="433"/>
            </a:xfrm>
            <a:prstGeom prst="rect">
              <a:avLst/>
            </a:prstGeom>
            <a:solidFill>
              <a:srgbClr val="FF0000"/>
            </a:solid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dirty="0">
                  <a:solidFill>
                    <a:srgbClr val="FFFF00"/>
                  </a:solidFill>
                  <a:effectLst/>
                  <a:latin typeface="Times New Roman"/>
                  <a:ea typeface="Times New Roman"/>
                </a:rPr>
                <a:t>Korrilyatsion bog’lanish</a:t>
              </a:r>
              <a:endParaRPr lang="ru-RU" sz="1200" b="1" dirty="0">
                <a:solidFill>
                  <a:srgbClr val="FFFF00"/>
                </a:solidFill>
                <a:effectLst/>
                <a:latin typeface="Times New Roman"/>
                <a:ea typeface="Times New Roman"/>
              </a:endParaRPr>
            </a:p>
          </p:txBody>
        </p:sp>
        <p:cxnSp>
          <p:nvCxnSpPr>
            <p:cNvPr id="8" name="Line 153"/>
            <p:cNvCxnSpPr>
              <a:cxnSpLocks noChangeShapeType="1"/>
            </p:cNvCxnSpPr>
            <p:nvPr/>
          </p:nvCxnSpPr>
          <p:spPr bwMode="auto">
            <a:xfrm>
              <a:off x="2277" y="1984"/>
              <a:ext cx="1677" cy="1"/>
            </a:xfrm>
            <a:prstGeom prst="line">
              <a:avLst/>
            </a:prstGeom>
            <a:grpFill/>
            <a:ln w="12700">
              <a:solidFill>
                <a:srgbClr val="000000"/>
              </a:solidFill>
              <a:round/>
              <a:headEnd type="none" w="sm" len="sm"/>
              <a:tailEnd type="none" w="sm" len="sm"/>
            </a:ln>
            <a:extLst/>
          </p:spPr>
        </p:cxnSp>
        <p:sp>
          <p:nvSpPr>
            <p:cNvPr id="9" name="Rectangle 154"/>
            <p:cNvSpPr>
              <a:spLocks noChangeArrowheads="1"/>
            </p:cNvSpPr>
            <p:nvPr/>
          </p:nvSpPr>
          <p:spPr bwMode="auto">
            <a:xfrm>
              <a:off x="1557" y="2272"/>
              <a:ext cx="1297" cy="865"/>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To’g’ri bog’lanish</a:t>
              </a:r>
              <a:endParaRPr lang="ru-RU" sz="1200" b="1">
                <a:effectLst/>
                <a:latin typeface="Times New Roman"/>
                <a:ea typeface="Times New Roman"/>
              </a:endParaRPr>
            </a:p>
          </p:txBody>
        </p:sp>
        <p:sp>
          <p:nvSpPr>
            <p:cNvPr id="10" name="Rectangle 155"/>
            <p:cNvSpPr>
              <a:spLocks noChangeArrowheads="1"/>
            </p:cNvSpPr>
            <p:nvPr/>
          </p:nvSpPr>
          <p:spPr bwMode="auto">
            <a:xfrm>
              <a:off x="3285" y="2272"/>
              <a:ext cx="1324" cy="868"/>
            </a:xfrm>
            <a:prstGeom prst="rect">
              <a:avLst/>
            </a:prstGeom>
            <a:solidFill>
              <a:schemeClr val="accent3">
                <a:lumMod val="85000"/>
              </a:schemeClr>
            </a:solid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Teskari bog’lanish</a:t>
              </a:r>
              <a:endParaRPr lang="ru-RU" sz="1200" b="1">
                <a:effectLst/>
                <a:latin typeface="Times New Roman"/>
                <a:ea typeface="Times New Roman"/>
              </a:endParaRPr>
            </a:p>
          </p:txBody>
        </p:sp>
        <p:cxnSp>
          <p:nvCxnSpPr>
            <p:cNvPr id="11" name="Line 156"/>
            <p:cNvCxnSpPr>
              <a:cxnSpLocks noChangeShapeType="1"/>
            </p:cNvCxnSpPr>
            <p:nvPr/>
          </p:nvCxnSpPr>
          <p:spPr bwMode="auto">
            <a:xfrm>
              <a:off x="7405" y="2009"/>
              <a:ext cx="2378" cy="1"/>
            </a:xfrm>
            <a:prstGeom prst="line">
              <a:avLst/>
            </a:prstGeom>
            <a:grpFill/>
            <a:ln w="12700">
              <a:solidFill>
                <a:srgbClr val="000000"/>
              </a:solidFill>
              <a:round/>
              <a:headEnd type="none" w="sm" len="sm"/>
              <a:tailEnd type="none" w="sm" len="sm"/>
            </a:ln>
            <a:extLst/>
          </p:spPr>
        </p:cxnSp>
        <p:sp>
          <p:nvSpPr>
            <p:cNvPr id="12" name="Rectangle 157"/>
            <p:cNvSpPr>
              <a:spLocks noChangeArrowheads="1"/>
            </p:cNvSpPr>
            <p:nvPr/>
          </p:nvSpPr>
          <p:spPr bwMode="auto">
            <a:xfrm>
              <a:off x="6309" y="2280"/>
              <a:ext cx="2124" cy="865"/>
            </a:xfrm>
            <a:prstGeom prst="rect">
              <a:avLst/>
            </a:prstGeom>
            <a:solidFill>
              <a:srgbClr val="66FFFF"/>
            </a:solid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Juft korrelyatsiya</a:t>
              </a:r>
              <a:endParaRPr lang="ru-RU" sz="1200" b="1">
                <a:effectLst/>
                <a:latin typeface="Times New Roman"/>
                <a:ea typeface="Times New Roman"/>
              </a:endParaRPr>
            </a:p>
          </p:txBody>
        </p:sp>
        <p:sp>
          <p:nvSpPr>
            <p:cNvPr id="13" name="Rectangle 158"/>
            <p:cNvSpPr>
              <a:spLocks noChangeArrowheads="1"/>
            </p:cNvSpPr>
            <p:nvPr/>
          </p:nvSpPr>
          <p:spPr bwMode="auto">
            <a:xfrm>
              <a:off x="8757" y="2272"/>
              <a:ext cx="2017" cy="865"/>
            </a:xfrm>
            <a:prstGeom prst="rect">
              <a:avLst/>
            </a:prstGeom>
            <a:solidFill>
              <a:srgbClr val="FF99FF"/>
            </a:solid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Ko’p o’lchovli korrelyatsiya</a:t>
              </a:r>
              <a:endParaRPr lang="ru-RU" sz="1200" b="1">
                <a:effectLst/>
                <a:latin typeface="Times New Roman"/>
                <a:ea typeface="Times New Roman"/>
              </a:endParaRPr>
            </a:p>
          </p:txBody>
        </p:sp>
        <p:cxnSp>
          <p:nvCxnSpPr>
            <p:cNvPr id="14" name="Line 159"/>
            <p:cNvCxnSpPr>
              <a:cxnSpLocks noChangeShapeType="1"/>
            </p:cNvCxnSpPr>
            <p:nvPr/>
          </p:nvCxnSpPr>
          <p:spPr bwMode="auto">
            <a:xfrm>
              <a:off x="2133" y="3424"/>
              <a:ext cx="1729" cy="1"/>
            </a:xfrm>
            <a:prstGeom prst="line">
              <a:avLst/>
            </a:prstGeom>
            <a:grpFill/>
            <a:ln w="12700">
              <a:solidFill>
                <a:srgbClr val="000000"/>
              </a:solidFill>
              <a:round/>
              <a:headEnd type="none" w="sm" len="sm"/>
              <a:tailEnd type="none" w="sm" len="sm"/>
            </a:ln>
            <a:extLst/>
          </p:spPr>
        </p:cxnSp>
        <p:cxnSp>
          <p:nvCxnSpPr>
            <p:cNvPr id="15" name="Line 160"/>
            <p:cNvCxnSpPr>
              <a:cxnSpLocks noChangeShapeType="1"/>
            </p:cNvCxnSpPr>
            <p:nvPr/>
          </p:nvCxnSpPr>
          <p:spPr bwMode="auto">
            <a:xfrm>
              <a:off x="7312" y="3423"/>
              <a:ext cx="2381" cy="2"/>
            </a:xfrm>
            <a:prstGeom prst="line">
              <a:avLst/>
            </a:prstGeom>
            <a:grpFill/>
            <a:ln w="12700">
              <a:solidFill>
                <a:srgbClr val="000000"/>
              </a:solidFill>
              <a:round/>
              <a:headEnd type="none" w="sm" len="sm"/>
              <a:tailEnd type="none" w="sm" len="sm"/>
            </a:ln>
            <a:extLst/>
          </p:spPr>
        </p:cxnSp>
        <p:sp>
          <p:nvSpPr>
            <p:cNvPr id="16" name="Rectangle 161"/>
            <p:cNvSpPr>
              <a:spLocks noChangeArrowheads="1"/>
            </p:cNvSpPr>
            <p:nvPr/>
          </p:nvSpPr>
          <p:spPr bwMode="auto">
            <a:xfrm>
              <a:off x="1700" y="3856"/>
              <a:ext cx="2593"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O’rganish usullari</a:t>
              </a:r>
              <a:endParaRPr lang="ru-RU" sz="1200" b="1">
                <a:effectLst/>
                <a:latin typeface="Times New Roman"/>
                <a:ea typeface="Times New Roman"/>
              </a:endParaRPr>
            </a:p>
          </p:txBody>
        </p:sp>
        <p:sp>
          <p:nvSpPr>
            <p:cNvPr id="17" name="Rectangle 162"/>
            <p:cNvSpPr>
              <a:spLocks noChangeArrowheads="1"/>
            </p:cNvSpPr>
            <p:nvPr/>
          </p:nvSpPr>
          <p:spPr bwMode="auto">
            <a:xfrm>
              <a:off x="5877" y="3856"/>
              <a:ext cx="2305"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To’g’ri bog’lanish</a:t>
              </a:r>
              <a:endParaRPr lang="ru-RU" sz="1200" b="1">
                <a:effectLst/>
                <a:latin typeface="Times New Roman"/>
                <a:ea typeface="Times New Roman"/>
              </a:endParaRPr>
            </a:p>
          </p:txBody>
        </p:sp>
        <p:sp>
          <p:nvSpPr>
            <p:cNvPr id="18" name="Rectangle 163"/>
            <p:cNvSpPr>
              <a:spLocks noChangeArrowheads="1"/>
            </p:cNvSpPr>
            <p:nvPr/>
          </p:nvSpPr>
          <p:spPr bwMode="auto">
            <a:xfrm>
              <a:off x="8469" y="3856"/>
              <a:ext cx="2449"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Teskari og’lanish</a:t>
              </a:r>
              <a:endParaRPr lang="ru-RU" sz="1200" b="1">
                <a:effectLst/>
                <a:latin typeface="Times New Roman"/>
                <a:ea typeface="Times New Roman"/>
              </a:endParaRPr>
            </a:p>
          </p:txBody>
        </p:sp>
        <p:cxnSp>
          <p:nvCxnSpPr>
            <p:cNvPr id="19" name="Line 164"/>
            <p:cNvCxnSpPr>
              <a:cxnSpLocks noChangeShapeType="1"/>
            </p:cNvCxnSpPr>
            <p:nvPr/>
          </p:nvCxnSpPr>
          <p:spPr bwMode="auto">
            <a:xfrm>
              <a:off x="2258" y="4576"/>
              <a:ext cx="1441" cy="1"/>
            </a:xfrm>
            <a:prstGeom prst="line">
              <a:avLst/>
            </a:prstGeom>
            <a:grpFill/>
            <a:ln w="12700">
              <a:solidFill>
                <a:srgbClr val="000000"/>
              </a:solidFill>
              <a:round/>
              <a:headEnd type="none" w="sm" len="sm"/>
              <a:tailEnd type="none" w="sm" len="sm"/>
            </a:ln>
            <a:extLst/>
          </p:spPr>
        </p:cxnSp>
        <p:cxnSp>
          <p:nvCxnSpPr>
            <p:cNvPr id="20" name="Line 165"/>
            <p:cNvCxnSpPr>
              <a:cxnSpLocks noChangeShapeType="1"/>
            </p:cNvCxnSpPr>
            <p:nvPr/>
          </p:nvCxnSpPr>
          <p:spPr bwMode="auto">
            <a:xfrm>
              <a:off x="6885" y="4440"/>
              <a:ext cx="2881" cy="1"/>
            </a:xfrm>
            <a:prstGeom prst="line">
              <a:avLst/>
            </a:prstGeom>
            <a:grpFill/>
            <a:ln w="12700">
              <a:solidFill>
                <a:srgbClr val="000000"/>
              </a:solidFill>
              <a:round/>
              <a:headEnd type="none" w="sm" len="sm"/>
              <a:tailEnd type="none" w="sm" len="sm"/>
            </a:ln>
            <a:extLst/>
          </p:spPr>
        </p:cxnSp>
        <p:sp>
          <p:nvSpPr>
            <p:cNvPr id="21" name="Rectangle 166"/>
            <p:cNvSpPr>
              <a:spLocks noChangeArrowheads="1"/>
            </p:cNvSpPr>
            <p:nvPr/>
          </p:nvSpPr>
          <p:spPr bwMode="auto">
            <a:xfrm>
              <a:off x="1658" y="4864"/>
              <a:ext cx="1153" cy="721"/>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sz="1600" b="1">
                  <a:effectLst/>
                  <a:latin typeface="Times New Roman"/>
                  <a:ea typeface="Times New Roman"/>
                </a:rPr>
                <a:t>Balans usuli</a:t>
              </a:r>
              <a:endParaRPr lang="ru-RU" sz="1200" b="1">
                <a:effectLst/>
                <a:latin typeface="Times New Roman"/>
                <a:ea typeface="Times New Roman"/>
              </a:endParaRPr>
            </a:p>
          </p:txBody>
        </p:sp>
        <p:sp>
          <p:nvSpPr>
            <p:cNvPr id="22" name="Rectangle 167"/>
            <p:cNvSpPr>
              <a:spLocks noChangeArrowheads="1"/>
            </p:cNvSpPr>
            <p:nvPr/>
          </p:nvSpPr>
          <p:spPr bwMode="auto">
            <a:xfrm>
              <a:off x="3140" y="4864"/>
              <a:ext cx="1153" cy="721"/>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sz="1600" b="1">
                  <a:effectLst/>
                  <a:latin typeface="Times New Roman"/>
                  <a:ea typeface="Times New Roman"/>
                </a:rPr>
                <a:t>Indeks usuli</a:t>
              </a:r>
              <a:endParaRPr lang="ru-RU" sz="1200" b="1">
                <a:effectLst/>
                <a:latin typeface="Times New Roman"/>
                <a:ea typeface="Times New Roman"/>
              </a:endParaRPr>
            </a:p>
          </p:txBody>
        </p:sp>
        <p:sp>
          <p:nvSpPr>
            <p:cNvPr id="23" name="Rectangle 168"/>
            <p:cNvSpPr>
              <a:spLocks noChangeArrowheads="1"/>
            </p:cNvSpPr>
            <p:nvPr/>
          </p:nvSpPr>
          <p:spPr bwMode="auto">
            <a:xfrm>
              <a:off x="5912" y="4860"/>
              <a:ext cx="2161" cy="721"/>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To’gri chiziqli bog’lanish</a:t>
              </a:r>
              <a:endParaRPr lang="ru-RU" sz="1200" b="1">
                <a:effectLst/>
                <a:latin typeface="Times New Roman"/>
                <a:ea typeface="Times New Roman"/>
              </a:endParaRPr>
            </a:p>
          </p:txBody>
        </p:sp>
        <p:sp>
          <p:nvSpPr>
            <p:cNvPr id="24" name="Rectangle 169"/>
            <p:cNvSpPr>
              <a:spLocks noChangeArrowheads="1"/>
            </p:cNvSpPr>
            <p:nvPr/>
          </p:nvSpPr>
          <p:spPr bwMode="auto">
            <a:xfrm>
              <a:off x="8613" y="4860"/>
              <a:ext cx="2161" cy="721"/>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Egri chiziqli bog’lanish</a:t>
              </a:r>
              <a:endParaRPr lang="ru-RU" sz="1200" b="1">
                <a:effectLst/>
                <a:latin typeface="Times New Roman"/>
                <a:ea typeface="Times New Roman"/>
              </a:endParaRPr>
            </a:p>
          </p:txBody>
        </p:sp>
        <p:cxnSp>
          <p:nvCxnSpPr>
            <p:cNvPr id="25" name="Line 170"/>
            <p:cNvCxnSpPr>
              <a:cxnSpLocks noChangeShapeType="1"/>
            </p:cNvCxnSpPr>
            <p:nvPr/>
          </p:nvCxnSpPr>
          <p:spPr bwMode="auto">
            <a:xfrm>
              <a:off x="6885" y="5787"/>
              <a:ext cx="3025" cy="1"/>
            </a:xfrm>
            <a:prstGeom prst="line">
              <a:avLst/>
            </a:prstGeom>
            <a:grpFill/>
            <a:ln w="12700">
              <a:solidFill>
                <a:srgbClr val="000000"/>
              </a:solidFill>
              <a:round/>
              <a:headEnd type="none" w="sm" len="sm"/>
              <a:tailEnd type="none" w="sm" len="sm"/>
            </a:ln>
            <a:extLst/>
          </p:spPr>
        </p:cxnSp>
        <p:sp>
          <p:nvSpPr>
            <p:cNvPr id="26" name="Rectangle 171"/>
            <p:cNvSpPr>
              <a:spLocks noChangeArrowheads="1"/>
            </p:cNvSpPr>
            <p:nvPr/>
          </p:nvSpPr>
          <p:spPr bwMode="auto">
            <a:xfrm>
              <a:off x="7029" y="6016"/>
              <a:ext cx="2737"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Organish usullari</a:t>
              </a:r>
              <a:endParaRPr lang="ru-RU" sz="1200" b="1">
                <a:effectLst/>
                <a:latin typeface="Times New Roman"/>
                <a:ea typeface="Times New Roman"/>
              </a:endParaRPr>
            </a:p>
          </p:txBody>
        </p:sp>
        <p:cxnSp>
          <p:nvCxnSpPr>
            <p:cNvPr id="27" name="Line 172"/>
            <p:cNvCxnSpPr>
              <a:cxnSpLocks noChangeShapeType="1"/>
            </p:cNvCxnSpPr>
            <p:nvPr/>
          </p:nvCxnSpPr>
          <p:spPr bwMode="auto">
            <a:xfrm>
              <a:off x="6754" y="6735"/>
              <a:ext cx="3214" cy="2"/>
            </a:xfrm>
            <a:prstGeom prst="line">
              <a:avLst/>
            </a:prstGeom>
            <a:grpFill/>
            <a:ln w="12700">
              <a:solidFill>
                <a:srgbClr val="000000"/>
              </a:solidFill>
              <a:round/>
              <a:headEnd type="none" w="sm" len="sm"/>
              <a:tailEnd type="none" w="sm" len="sm"/>
            </a:ln>
            <a:extLst/>
          </p:spPr>
        </p:cxnSp>
        <p:sp>
          <p:nvSpPr>
            <p:cNvPr id="28" name="Rectangle 173"/>
            <p:cNvSpPr>
              <a:spLocks noChangeArrowheads="1"/>
            </p:cNvSpPr>
            <p:nvPr/>
          </p:nvSpPr>
          <p:spPr bwMode="auto">
            <a:xfrm>
              <a:off x="5516" y="6965"/>
              <a:ext cx="2737"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Korrelyatsion tahlil</a:t>
              </a:r>
              <a:endParaRPr lang="ru-RU" sz="1200" b="1">
                <a:effectLst/>
                <a:latin typeface="Times New Roman"/>
                <a:ea typeface="Times New Roman"/>
              </a:endParaRPr>
            </a:p>
          </p:txBody>
        </p:sp>
        <p:sp>
          <p:nvSpPr>
            <p:cNvPr id="29" name="Rectangle 174"/>
            <p:cNvSpPr>
              <a:spLocks noChangeArrowheads="1"/>
            </p:cNvSpPr>
            <p:nvPr/>
          </p:nvSpPr>
          <p:spPr bwMode="auto">
            <a:xfrm>
              <a:off x="8576" y="6956"/>
              <a:ext cx="2737" cy="433"/>
            </a:xfrm>
            <a:prstGeom prst="rect">
              <a:avLst/>
            </a:prstGeom>
            <a:grpFill/>
            <a:ln w="12700">
              <a:solidFill>
                <a:srgbClr val="000000"/>
              </a:solidFill>
              <a:miter lim="800000"/>
              <a:headEnd/>
              <a:tailEnd/>
            </a:ln>
            <a:extLst/>
          </p:spPr>
          <p:txBody>
            <a:bodyPr rot="0" vert="horz" wrap="square" lIns="18000" tIns="10800" rIns="18000" bIns="10800" anchor="t" anchorCtr="0" upright="1">
              <a:noAutofit/>
            </a:bodyPr>
            <a:lstStyle/>
            <a:p>
              <a:pPr algn="ctr">
                <a:spcAft>
                  <a:spcPts val="0"/>
                </a:spcAft>
              </a:pPr>
              <a:r>
                <a:rPr lang="uz-Latn-UZ" b="1">
                  <a:effectLst/>
                  <a:latin typeface="Times New Roman"/>
                  <a:ea typeface="Times New Roman"/>
                </a:rPr>
                <a:t>Regretsion tahlil</a:t>
              </a:r>
              <a:endParaRPr lang="ru-RU" sz="1200" b="1">
                <a:effectLst/>
                <a:latin typeface="Times New Roman"/>
                <a:ea typeface="Times New Roman"/>
              </a:endParaRPr>
            </a:p>
          </p:txBody>
        </p:sp>
        <p:cxnSp>
          <p:nvCxnSpPr>
            <p:cNvPr id="30" name="Line 175"/>
            <p:cNvCxnSpPr>
              <a:cxnSpLocks noChangeShapeType="1"/>
            </p:cNvCxnSpPr>
            <p:nvPr/>
          </p:nvCxnSpPr>
          <p:spPr bwMode="auto">
            <a:xfrm>
              <a:off x="6165" y="972"/>
              <a:ext cx="1" cy="204"/>
            </a:xfrm>
            <a:prstGeom prst="line">
              <a:avLst/>
            </a:prstGeom>
            <a:grpFill/>
            <a:ln w="12700">
              <a:solidFill>
                <a:srgbClr val="000000"/>
              </a:solidFill>
              <a:round/>
              <a:headEnd type="none" w="sm" len="sm"/>
              <a:tailEnd type="none" w="sm" len="sm"/>
            </a:ln>
            <a:extLst/>
          </p:spPr>
        </p:cxnSp>
        <p:cxnSp>
          <p:nvCxnSpPr>
            <p:cNvPr id="31" name="Line 176"/>
            <p:cNvCxnSpPr>
              <a:cxnSpLocks noChangeShapeType="1"/>
            </p:cNvCxnSpPr>
            <p:nvPr/>
          </p:nvCxnSpPr>
          <p:spPr bwMode="auto">
            <a:xfrm>
              <a:off x="3141" y="1840"/>
              <a:ext cx="1" cy="145"/>
            </a:xfrm>
            <a:prstGeom prst="line">
              <a:avLst/>
            </a:prstGeom>
            <a:grpFill/>
            <a:ln w="12700">
              <a:solidFill>
                <a:srgbClr val="000000"/>
              </a:solidFill>
              <a:round/>
              <a:headEnd type="none" w="sm" len="sm"/>
              <a:tailEnd type="none" w="sm" len="sm"/>
            </a:ln>
            <a:extLst/>
          </p:spPr>
        </p:cxnSp>
        <p:cxnSp>
          <p:nvCxnSpPr>
            <p:cNvPr id="32" name="Line 177"/>
            <p:cNvCxnSpPr>
              <a:cxnSpLocks noChangeShapeType="1"/>
            </p:cNvCxnSpPr>
            <p:nvPr/>
          </p:nvCxnSpPr>
          <p:spPr bwMode="auto">
            <a:xfrm>
              <a:off x="8732" y="1857"/>
              <a:ext cx="1" cy="145"/>
            </a:xfrm>
            <a:prstGeom prst="line">
              <a:avLst/>
            </a:prstGeom>
            <a:grpFill/>
            <a:ln w="12700">
              <a:solidFill>
                <a:srgbClr val="000000"/>
              </a:solidFill>
              <a:round/>
              <a:headEnd type="none" w="sm" len="sm"/>
              <a:tailEnd type="none" w="sm" len="sm"/>
            </a:ln>
            <a:extLst/>
          </p:spPr>
        </p:cxnSp>
        <p:cxnSp>
          <p:nvCxnSpPr>
            <p:cNvPr id="33" name="Line 178"/>
            <p:cNvCxnSpPr>
              <a:cxnSpLocks noChangeShapeType="1"/>
            </p:cNvCxnSpPr>
            <p:nvPr/>
          </p:nvCxnSpPr>
          <p:spPr bwMode="auto">
            <a:xfrm flipV="1">
              <a:off x="3861" y="3136"/>
              <a:ext cx="1" cy="289"/>
            </a:xfrm>
            <a:prstGeom prst="line">
              <a:avLst/>
            </a:prstGeom>
            <a:grpFill/>
            <a:ln w="12700">
              <a:solidFill>
                <a:srgbClr val="000000"/>
              </a:solidFill>
              <a:round/>
              <a:headEnd type="none" w="sm" len="sm"/>
              <a:tailEnd type="none" w="sm" len="sm"/>
            </a:ln>
            <a:extLst/>
          </p:spPr>
        </p:cxnSp>
        <p:cxnSp>
          <p:nvCxnSpPr>
            <p:cNvPr id="34" name="Line 179"/>
            <p:cNvCxnSpPr>
              <a:cxnSpLocks noChangeShapeType="1"/>
            </p:cNvCxnSpPr>
            <p:nvPr/>
          </p:nvCxnSpPr>
          <p:spPr bwMode="auto">
            <a:xfrm flipV="1">
              <a:off x="7317" y="3136"/>
              <a:ext cx="1" cy="289"/>
            </a:xfrm>
            <a:prstGeom prst="line">
              <a:avLst/>
            </a:prstGeom>
            <a:grpFill/>
            <a:ln w="12700">
              <a:solidFill>
                <a:srgbClr val="000000"/>
              </a:solidFill>
              <a:round/>
              <a:headEnd type="none" w="sm" len="sm"/>
              <a:tailEnd type="none" w="sm" len="sm"/>
            </a:ln>
            <a:extLst/>
          </p:spPr>
        </p:cxnSp>
        <p:cxnSp>
          <p:nvCxnSpPr>
            <p:cNvPr id="35" name="Line 180"/>
            <p:cNvCxnSpPr>
              <a:cxnSpLocks noChangeShapeType="1"/>
            </p:cNvCxnSpPr>
            <p:nvPr/>
          </p:nvCxnSpPr>
          <p:spPr bwMode="auto">
            <a:xfrm flipV="1">
              <a:off x="9693" y="3136"/>
              <a:ext cx="1" cy="289"/>
            </a:xfrm>
            <a:prstGeom prst="line">
              <a:avLst/>
            </a:prstGeom>
            <a:grpFill/>
            <a:ln w="12700">
              <a:solidFill>
                <a:srgbClr val="000000"/>
              </a:solidFill>
              <a:round/>
              <a:headEnd type="none" w="sm" len="sm"/>
              <a:tailEnd type="none" w="sm" len="sm"/>
            </a:ln>
            <a:extLst/>
          </p:spPr>
        </p:cxnSp>
        <p:cxnSp>
          <p:nvCxnSpPr>
            <p:cNvPr id="36" name="Line 181"/>
            <p:cNvCxnSpPr>
              <a:cxnSpLocks noChangeShapeType="1"/>
            </p:cNvCxnSpPr>
            <p:nvPr/>
          </p:nvCxnSpPr>
          <p:spPr bwMode="auto">
            <a:xfrm>
              <a:off x="2997" y="3424"/>
              <a:ext cx="1" cy="433"/>
            </a:xfrm>
            <a:prstGeom prst="line">
              <a:avLst/>
            </a:prstGeom>
            <a:grpFill/>
            <a:ln w="12700">
              <a:solidFill>
                <a:srgbClr val="000000"/>
              </a:solidFill>
              <a:round/>
              <a:headEnd type="none" w="sm" len="sm"/>
              <a:tailEnd type="none" w="sm" len="sm"/>
            </a:ln>
            <a:extLst/>
          </p:spPr>
        </p:cxnSp>
        <p:cxnSp>
          <p:nvCxnSpPr>
            <p:cNvPr id="37" name="Line 182"/>
            <p:cNvCxnSpPr>
              <a:cxnSpLocks noChangeShapeType="1"/>
            </p:cNvCxnSpPr>
            <p:nvPr/>
          </p:nvCxnSpPr>
          <p:spPr bwMode="auto">
            <a:xfrm>
              <a:off x="7101" y="3567"/>
              <a:ext cx="2592" cy="2"/>
            </a:xfrm>
            <a:prstGeom prst="line">
              <a:avLst/>
            </a:prstGeom>
            <a:grpFill/>
            <a:ln w="12700">
              <a:solidFill>
                <a:srgbClr val="000000"/>
              </a:solidFill>
              <a:round/>
              <a:headEnd type="none" w="sm" len="sm"/>
              <a:tailEnd type="none" w="sm" len="sm"/>
            </a:ln>
            <a:extLst/>
          </p:spPr>
        </p:cxnSp>
        <p:cxnSp>
          <p:nvCxnSpPr>
            <p:cNvPr id="38" name="Line 183"/>
            <p:cNvCxnSpPr>
              <a:cxnSpLocks noChangeShapeType="1"/>
            </p:cNvCxnSpPr>
            <p:nvPr/>
          </p:nvCxnSpPr>
          <p:spPr bwMode="auto">
            <a:xfrm>
              <a:off x="8376" y="3424"/>
              <a:ext cx="1" cy="145"/>
            </a:xfrm>
            <a:prstGeom prst="line">
              <a:avLst/>
            </a:prstGeom>
            <a:grpFill/>
            <a:ln w="12700">
              <a:solidFill>
                <a:srgbClr val="000000"/>
              </a:solidFill>
              <a:round/>
              <a:headEnd type="none" w="sm" len="sm"/>
              <a:tailEnd type="none" w="sm" len="sm"/>
            </a:ln>
            <a:extLst/>
          </p:spPr>
        </p:cxnSp>
        <p:cxnSp>
          <p:nvCxnSpPr>
            <p:cNvPr id="39" name="Line 184"/>
            <p:cNvCxnSpPr>
              <a:cxnSpLocks noChangeShapeType="1"/>
            </p:cNvCxnSpPr>
            <p:nvPr/>
          </p:nvCxnSpPr>
          <p:spPr bwMode="auto">
            <a:xfrm>
              <a:off x="7101" y="4576"/>
              <a:ext cx="2611" cy="1"/>
            </a:xfrm>
            <a:prstGeom prst="line">
              <a:avLst/>
            </a:prstGeom>
            <a:grpFill/>
            <a:ln w="12700">
              <a:solidFill>
                <a:srgbClr val="000000"/>
              </a:solidFill>
              <a:round/>
              <a:headEnd type="none" w="sm" len="sm"/>
              <a:tailEnd type="none" w="sm" len="sm"/>
            </a:ln>
            <a:extLst/>
          </p:spPr>
        </p:cxnSp>
        <p:cxnSp>
          <p:nvCxnSpPr>
            <p:cNvPr id="40" name="Line 185"/>
            <p:cNvCxnSpPr>
              <a:cxnSpLocks noChangeShapeType="1"/>
            </p:cNvCxnSpPr>
            <p:nvPr/>
          </p:nvCxnSpPr>
          <p:spPr bwMode="auto">
            <a:xfrm>
              <a:off x="6885" y="4288"/>
              <a:ext cx="1" cy="145"/>
            </a:xfrm>
            <a:prstGeom prst="line">
              <a:avLst/>
            </a:prstGeom>
            <a:grpFill/>
            <a:ln w="12700">
              <a:solidFill>
                <a:srgbClr val="000000"/>
              </a:solidFill>
              <a:round/>
              <a:headEnd type="none" w="sm" len="sm"/>
              <a:tailEnd type="none" w="sm" len="sm"/>
            </a:ln>
            <a:extLst/>
          </p:spPr>
        </p:cxnSp>
        <p:cxnSp>
          <p:nvCxnSpPr>
            <p:cNvPr id="41" name="Line 186"/>
            <p:cNvCxnSpPr>
              <a:cxnSpLocks noChangeShapeType="1"/>
            </p:cNvCxnSpPr>
            <p:nvPr/>
          </p:nvCxnSpPr>
          <p:spPr bwMode="auto">
            <a:xfrm flipV="1">
              <a:off x="9765" y="4288"/>
              <a:ext cx="1" cy="145"/>
            </a:xfrm>
            <a:prstGeom prst="line">
              <a:avLst/>
            </a:prstGeom>
            <a:grpFill/>
            <a:ln w="12700">
              <a:solidFill>
                <a:srgbClr val="000000"/>
              </a:solidFill>
              <a:round/>
              <a:headEnd type="none" w="sm" len="sm"/>
              <a:tailEnd type="none" w="sm" len="sm"/>
            </a:ln>
            <a:extLst/>
          </p:spPr>
        </p:cxnSp>
        <p:cxnSp>
          <p:nvCxnSpPr>
            <p:cNvPr id="42" name="Line 187"/>
            <p:cNvCxnSpPr>
              <a:cxnSpLocks noChangeShapeType="1"/>
            </p:cNvCxnSpPr>
            <p:nvPr/>
          </p:nvCxnSpPr>
          <p:spPr bwMode="auto">
            <a:xfrm>
              <a:off x="9910" y="5586"/>
              <a:ext cx="0" cy="200"/>
            </a:xfrm>
            <a:prstGeom prst="line">
              <a:avLst/>
            </a:prstGeom>
            <a:grpFill/>
            <a:ln w="12700">
              <a:solidFill>
                <a:srgbClr val="000000"/>
              </a:solidFill>
              <a:round/>
              <a:headEnd type="none" w="sm" len="sm"/>
              <a:tailEnd type="none" w="sm" len="sm"/>
            </a:ln>
            <a:extLst/>
          </p:spPr>
        </p:cxnSp>
        <p:cxnSp>
          <p:nvCxnSpPr>
            <p:cNvPr id="43" name="Line 188"/>
            <p:cNvCxnSpPr>
              <a:cxnSpLocks noChangeShapeType="1"/>
            </p:cNvCxnSpPr>
            <p:nvPr/>
          </p:nvCxnSpPr>
          <p:spPr bwMode="auto">
            <a:xfrm>
              <a:off x="8469" y="6448"/>
              <a:ext cx="1" cy="289"/>
            </a:xfrm>
            <a:prstGeom prst="line">
              <a:avLst/>
            </a:prstGeom>
            <a:grpFill/>
            <a:ln w="12700">
              <a:solidFill>
                <a:srgbClr val="000000"/>
              </a:solidFill>
              <a:round/>
              <a:headEnd type="none" w="sm" len="sm"/>
              <a:tailEnd type="none" w="sm" len="sm"/>
            </a:ln>
            <a:extLst/>
          </p:spPr>
        </p:cxnSp>
        <p:cxnSp>
          <p:nvCxnSpPr>
            <p:cNvPr id="44" name="Line 189"/>
            <p:cNvCxnSpPr>
              <a:cxnSpLocks noChangeShapeType="1"/>
            </p:cNvCxnSpPr>
            <p:nvPr/>
          </p:nvCxnSpPr>
          <p:spPr bwMode="auto">
            <a:xfrm>
              <a:off x="2978" y="4288"/>
              <a:ext cx="1" cy="289"/>
            </a:xfrm>
            <a:prstGeom prst="line">
              <a:avLst/>
            </a:prstGeom>
            <a:grpFill/>
            <a:ln w="12700">
              <a:solidFill>
                <a:srgbClr val="000000"/>
              </a:solidFill>
              <a:round/>
              <a:headEnd type="none" w="sm" len="sm"/>
              <a:tailEnd type="none" w="sm" len="sm"/>
            </a:ln>
            <a:extLst/>
          </p:spPr>
        </p:cxnSp>
        <p:cxnSp>
          <p:nvCxnSpPr>
            <p:cNvPr id="45" name="Line 190"/>
            <p:cNvCxnSpPr>
              <a:cxnSpLocks noChangeShapeType="1"/>
            </p:cNvCxnSpPr>
            <p:nvPr/>
          </p:nvCxnSpPr>
          <p:spPr bwMode="auto">
            <a:xfrm flipV="1">
              <a:off x="2138" y="3133"/>
              <a:ext cx="1" cy="289"/>
            </a:xfrm>
            <a:prstGeom prst="line">
              <a:avLst/>
            </a:prstGeom>
            <a:grpFill/>
            <a:ln w="12700">
              <a:solidFill>
                <a:srgbClr val="000000"/>
              </a:solidFill>
              <a:round/>
              <a:headEnd type="none" w="sm" len="sm"/>
              <a:tailEnd type="none" w="sm" len="sm"/>
            </a:ln>
            <a:extLst/>
          </p:spPr>
        </p:cxnSp>
        <p:cxnSp>
          <p:nvCxnSpPr>
            <p:cNvPr id="46" name="Line 191"/>
            <p:cNvCxnSpPr>
              <a:cxnSpLocks noChangeShapeType="1"/>
            </p:cNvCxnSpPr>
            <p:nvPr/>
          </p:nvCxnSpPr>
          <p:spPr bwMode="auto">
            <a:xfrm>
              <a:off x="3153" y="1179"/>
              <a:ext cx="0" cy="224"/>
            </a:xfrm>
            <a:prstGeom prst="line">
              <a:avLst/>
            </a:prstGeom>
            <a:grpFill/>
            <a:ln w="9525">
              <a:solidFill>
                <a:srgbClr val="000000"/>
              </a:solidFill>
              <a:round/>
              <a:headEnd/>
              <a:tailEnd type="triangle" w="med" len="med"/>
            </a:ln>
            <a:extLst/>
          </p:spPr>
        </p:cxnSp>
        <p:cxnSp>
          <p:nvCxnSpPr>
            <p:cNvPr id="47" name="Line 192"/>
            <p:cNvCxnSpPr>
              <a:cxnSpLocks noChangeShapeType="1"/>
            </p:cNvCxnSpPr>
            <p:nvPr/>
          </p:nvCxnSpPr>
          <p:spPr bwMode="auto">
            <a:xfrm>
              <a:off x="8748" y="1179"/>
              <a:ext cx="0" cy="224"/>
            </a:xfrm>
            <a:prstGeom prst="line">
              <a:avLst/>
            </a:prstGeom>
            <a:grpFill/>
            <a:ln w="9525">
              <a:solidFill>
                <a:srgbClr val="000000"/>
              </a:solidFill>
              <a:round/>
              <a:headEnd/>
              <a:tailEnd type="triangle" w="med" len="med"/>
            </a:ln>
            <a:extLst/>
          </p:spPr>
        </p:cxnSp>
        <p:cxnSp>
          <p:nvCxnSpPr>
            <p:cNvPr id="48" name="Line 193"/>
            <p:cNvCxnSpPr>
              <a:cxnSpLocks noChangeShapeType="1"/>
            </p:cNvCxnSpPr>
            <p:nvPr/>
          </p:nvCxnSpPr>
          <p:spPr bwMode="auto">
            <a:xfrm>
              <a:off x="2286" y="1988"/>
              <a:ext cx="0" cy="282"/>
            </a:xfrm>
            <a:prstGeom prst="line">
              <a:avLst/>
            </a:prstGeom>
            <a:grpFill/>
            <a:ln w="9525">
              <a:solidFill>
                <a:srgbClr val="000000"/>
              </a:solidFill>
              <a:round/>
              <a:headEnd/>
              <a:tailEnd type="triangle" w="med" len="med"/>
            </a:ln>
            <a:extLst/>
          </p:spPr>
        </p:cxnSp>
        <p:cxnSp>
          <p:nvCxnSpPr>
            <p:cNvPr id="49" name="Line 194"/>
            <p:cNvCxnSpPr>
              <a:cxnSpLocks noChangeShapeType="1"/>
            </p:cNvCxnSpPr>
            <p:nvPr/>
          </p:nvCxnSpPr>
          <p:spPr bwMode="auto">
            <a:xfrm>
              <a:off x="3951" y="1984"/>
              <a:ext cx="0" cy="282"/>
            </a:xfrm>
            <a:prstGeom prst="line">
              <a:avLst/>
            </a:prstGeom>
            <a:grpFill/>
            <a:ln w="9525">
              <a:solidFill>
                <a:srgbClr val="000000"/>
              </a:solidFill>
              <a:round/>
              <a:headEnd/>
              <a:tailEnd type="triangle" w="med" len="med"/>
            </a:ln>
            <a:extLst/>
          </p:spPr>
        </p:cxnSp>
        <p:cxnSp>
          <p:nvCxnSpPr>
            <p:cNvPr id="50" name="Line 195"/>
            <p:cNvCxnSpPr>
              <a:cxnSpLocks noChangeShapeType="1"/>
            </p:cNvCxnSpPr>
            <p:nvPr/>
          </p:nvCxnSpPr>
          <p:spPr bwMode="auto">
            <a:xfrm>
              <a:off x="9777" y="2025"/>
              <a:ext cx="0" cy="224"/>
            </a:xfrm>
            <a:prstGeom prst="line">
              <a:avLst/>
            </a:prstGeom>
            <a:grpFill/>
            <a:ln w="9525">
              <a:solidFill>
                <a:srgbClr val="000000"/>
              </a:solidFill>
              <a:round/>
              <a:headEnd/>
              <a:tailEnd type="triangle" w="med" len="med"/>
            </a:ln>
            <a:extLst/>
          </p:spPr>
        </p:cxnSp>
        <p:cxnSp>
          <p:nvCxnSpPr>
            <p:cNvPr id="51" name="Line 196"/>
            <p:cNvCxnSpPr>
              <a:cxnSpLocks noChangeShapeType="1"/>
            </p:cNvCxnSpPr>
            <p:nvPr/>
          </p:nvCxnSpPr>
          <p:spPr bwMode="auto">
            <a:xfrm>
              <a:off x="7403" y="2025"/>
              <a:ext cx="0" cy="224"/>
            </a:xfrm>
            <a:prstGeom prst="line">
              <a:avLst/>
            </a:prstGeom>
            <a:grpFill/>
            <a:ln w="9525">
              <a:solidFill>
                <a:srgbClr val="000000"/>
              </a:solidFill>
              <a:round/>
              <a:headEnd/>
              <a:tailEnd type="triangle" w="med" len="med"/>
            </a:ln>
            <a:extLst/>
          </p:spPr>
        </p:cxnSp>
        <p:cxnSp>
          <p:nvCxnSpPr>
            <p:cNvPr id="52" name="Line 197"/>
            <p:cNvCxnSpPr>
              <a:cxnSpLocks noChangeShapeType="1"/>
            </p:cNvCxnSpPr>
            <p:nvPr/>
          </p:nvCxnSpPr>
          <p:spPr bwMode="auto">
            <a:xfrm>
              <a:off x="9677" y="3569"/>
              <a:ext cx="0" cy="296"/>
            </a:xfrm>
            <a:prstGeom prst="line">
              <a:avLst/>
            </a:prstGeom>
            <a:grpFill/>
            <a:ln w="9525">
              <a:solidFill>
                <a:srgbClr val="000000"/>
              </a:solidFill>
              <a:round/>
              <a:headEnd/>
              <a:tailEnd type="triangle" w="med" len="med"/>
            </a:ln>
            <a:extLst/>
          </p:spPr>
        </p:cxnSp>
        <p:cxnSp>
          <p:nvCxnSpPr>
            <p:cNvPr id="53" name="Line 198"/>
            <p:cNvCxnSpPr>
              <a:cxnSpLocks noChangeShapeType="1"/>
            </p:cNvCxnSpPr>
            <p:nvPr/>
          </p:nvCxnSpPr>
          <p:spPr bwMode="auto">
            <a:xfrm>
              <a:off x="7103" y="3569"/>
              <a:ext cx="0" cy="296"/>
            </a:xfrm>
            <a:prstGeom prst="line">
              <a:avLst/>
            </a:prstGeom>
            <a:grpFill/>
            <a:ln w="9525">
              <a:solidFill>
                <a:srgbClr val="000000"/>
              </a:solidFill>
              <a:round/>
              <a:headEnd/>
              <a:tailEnd type="triangle" w="med" len="med"/>
            </a:ln>
            <a:extLst/>
          </p:spPr>
        </p:cxnSp>
        <p:cxnSp>
          <p:nvCxnSpPr>
            <p:cNvPr id="54" name="Line 199"/>
            <p:cNvCxnSpPr>
              <a:cxnSpLocks noChangeShapeType="1"/>
            </p:cNvCxnSpPr>
            <p:nvPr/>
          </p:nvCxnSpPr>
          <p:spPr bwMode="auto">
            <a:xfrm>
              <a:off x="8376" y="4438"/>
              <a:ext cx="1" cy="145"/>
            </a:xfrm>
            <a:prstGeom prst="line">
              <a:avLst/>
            </a:prstGeom>
            <a:grpFill/>
            <a:ln w="12700">
              <a:solidFill>
                <a:srgbClr val="000000"/>
              </a:solidFill>
              <a:round/>
              <a:headEnd type="none" w="sm" len="sm"/>
              <a:tailEnd type="none" w="sm" len="sm"/>
            </a:ln>
            <a:extLst/>
          </p:spPr>
        </p:cxnSp>
        <p:cxnSp>
          <p:nvCxnSpPr>
            <p:cNvPr id="55" name="Line 200"/>
            <p:cNvCxnSpPr>
              <a:cxnSpLocks noChangeShapeType="1"/>
            </p:cNvCxnSpPr>
            <p:nvPr/>
          </p:nvCxnSpPr>
          <p:spPr bwMode="auto">
            <a:xfrm>
              <a:off x="9707" y="4571"/>
              <a:ext cx="0" cy="296"/>
            </a:xfrm>
            <a:prstGeom prst="line">
              <a:avLst/>
            </a:prstGeom>
            <a:grpFill/>
            <a:ln w="9525">
              <a:solidFill>
                <a:srgbClr val="000000"/>
              </a:solidFill>
              <a:round/>
              <a:headEnd/>
              <a:tailEnd type="triangle" w="med" len="med"/>
            </a:ln>
            <a:extLst/>
          </p:spPr>
        </p:cxnSp>
        <p:cxnSp>
          <p:nvCxnSpPr>
            <p:cNvPr id="56" name="Line 201"/>
            <p:cNvCxnSpPr>
              <a:cxnSpLocks noChangeShapeType="1"/>
            </p:cNvCxnSpPr>
            <p:nvPr/>
          </p:nvCxnSpPr>
          <p:spPr bwMode="auto">
            <a:xfrm>
              <a:off x="7103" y="4571"/>
              <a:ext cx="0" cy="296"/>
            </a:xfrm>
            <a:prstGeom prst="line">
              <a:avLst/>
            </a:prstGeom>
            <a:grpFill/>
            <a:ln w="9525">
              <a:solidFill>
                <a:srgbClr val="000000"/>
              </a:solidFill>
              <a:round/>
              <a:headEnd/>
              <a:tailEnd type="triangle" w="med" len="med"/>
            </a:ln>
            <a:extLst/>
          </p:spPr>
        </p:cxnSp>
        <p:cxnSp>
          <p:nvCxnSpPr>
            <p:cNvPr id="57" name="Line 202"/>
            <p:cNvCxnSpPr>
              <a:cxnSpLocks noChangeShapeType="1"/>
            </p:cNvCxnSpPr>
            <p:nvPr/>
          </p:nvCxnSpPr>
          <p:spPr bwMode="auto">
            <a:xfrm>
              <a:off x="8409" y="5800"/>
              <a:ext cx="1" cy="197"/>
            </a:xfrm>
            <a:prstGeom prst="line">
              <a:avLst/>
            </a:prstGeom>
            <a:grpFill/>
            <a:ln w="12700">
              <a:solidFill>
                <a:srgbClr val="000000"/>
              </a:solidFill>
              <a:round/>
              <a:headEnd type="none" w="sm" len="sm"/>
              <a:tailEnd type="none" w="sm" len="sm"/>
            </a:ln>
            <a:extLst/>
          </p:spPr>
        </p:cxnSp>
        <p:cxnSp>
          <p:nvCxnSpPr>
            <p:cNvPr id="58" name="Line 203"/>
            <p:cNvCxnSpPr>
              <a:cxnSpLocks noChangeShapeType="1"/>
            </p:cNvCxnSpPr>
            <p:nvPr/>
          </p:nvCxnSpPr>
          <p:spPr bwMode="auto">
            <a:xfrm>
              <a:off x="6890" y="5586"/>
              <a:ext cx="0" cy="200"/>
            </a:xfrm>
            <a:prstGeom prst="line">
              <a:avLst/>
            </a:prstGeom>
            <a:grpFill/>
            <a:ln w="12700">
              <a:solidFill>
                <a:srgbClr val="000000"/>
              </a:solidFill>
              <a:round/>
              <a:headEnd type="none" w="sm" len="sm"/>
              <a:tailEnd type="none" w="sm" len="sm"/>
            </a:ln>
            <a:extLst/>
          </p:spPr>
        </p:cxnSp>
        <p:cxnSp>
          <p:nvCxnSpPr>
            <p:cNvPr id="59" name="Line 204"/>
            <p:cNvCxnSpPr>
              <a:cxnSpLocks noChangeShapeType="1"/>
            </p:cNvCxnSpPr>
            <p:nvPr/>
          </p:nvCxnSpPr>
          <p:spPr bwMode="auto">
            <a:xfrm>
              <a:off x="6759" y="6736"/>
              <a:ext cx="0" cy="233"/>
            </a:xfrm>
            <a:prstGeom prst="line">
              <a:avLst/>
            </a:prstGeom>
            <a:grpFill/>
            <a:ln w="9525">
              <a:solidFill>
                <a:srgbClr val="000000"/>
              </a:solidFill>
              <a:round/>
              <a:headEnd/>
              <a:tailEnd type="triangle" w="med" len="med"/>
            </a:ln>
            <a:extLst/>
          </p:spPr>
        </p:cxnSp>
        <p:cxnSp>
          <p:nvCxnSpPr>
            <p:cNvPr id="60" name="Line 205"/>
            <p:cNvCxnSpPr>
              <a:cxnSpLocks noChangeShapeType="1"/>
            </p:cNvCxnSpPr>
            <p:nvPr/>
          </p:nvCxnSpPr>
          <p:spPr bwMode="auto">
            <a:xfrm>
              <a:off x="9958" y="6736"/>
              <a:ext cx="0" cy="233"/>
            </a:xfrm>
            <a:prstGeom prst="line">
              <a:avLst/>
            </a:prstGeom>
            <a:grpFill/>
            <a:ln w="9525">
              <a:solidFill>
                <a:srgbClr val="000000"/>
              </a:solidFill>
              <a:round/>
              <a:headEnd/>
              <a:tailEnd type="triangle" w="med" len="med"/>
            </a:ln>
            <a:extLst/>
          </p:spPr>
        </p:cxnSp>
        <p:cxnSp>
          <p:nvCxnSpPr>
            <p:cNvPr id="61" name="Line 206"/>
            <p:cNvCxnSpPr>
              <a:cxnSpLocks noChangeShapeType="1"/>
            </p:cNvCxnSpPr>
            <p:nvPr/>
          </p:nvCxnSpPr>
          <p:spPr bwMode="auto">
            <a:xfrm>
              <a:off x="2259" y="4574"/>
              <a:ext cx="0" cy="290"/>
            </a:xfrm>
            <a:prstGeom prst="line">
              <a:avLst/>
            </a:prstGeom>
            <a:grpFill/>
            <a:ln w="9525">
              <a:solidFill>
                <a:srgbClr val="000000"/>
              </a:solidFill>
              <a:round/>
              <a:headEnd/>
              <a:tailEnd type="triangle" w="med" len="med"/>
            </a:ln>
            <a:extLst/>
          </p:spPr>
        </p:cxnSp>
        <p:cxnSp>
          <p:nvCxnSpPr>
            <p:cNvPr id="62" name="Line 207"/>
            <p:cNvCxnSpPr>
              <a:cxnSpLocks noChangeShapeType="1"/>
            </p:cNvCxnSpPr>
            <p:nvPr/>
          </p:nvCxnSpPr>
          <p:spPr bwMode="auto">
            <a:xfrm>
              <a:off x="3695" y="4574"/>
              <a:ext cx="0" cy="290"/>
            </a:xfrm>
            <a:prstGeom prst="line">
              <a:avLst/>
            </a:prstGeom>
            <a:grpFill/>
            <a:ln w="9525">
              <a:solidFill>
                <a:srgbClr val="000000"/>
              </a:solidFill>
              <a:round/>
              <a:headEnd/>
              <a:tailEnd type="triangle" w="med" len="med"/>
            </a:ln>
            <a:extLst/>
          </p:spPr>
        </p:cxnSp>
      </p:grpSp>
    </p:spTree>
    <p:extLst>
      <p:ext uri="{BB962C8B-B14F-4D97-AF65-F5344CB8AC3E}">
        <p14:creationId xmlns:p14="http://schemas.microsoft.com/office/powerpoint/2010/main" val="127679589"/>
      </p:ext>
    </p:extLst>
  </p:cSld>
  <p:clrMapOvr>
    <a:masterClrMapping/>
  </p:clrMapOvr>
  <p:transition advClick="0" advTm="10000">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04664"/>
            <a:ext cx="8496944" cy="1015663"/>
          </a:xfrm>
          <a:prstGeom prst="rect">
            <a:avLst/>
          </a:prstGeom>
          <a:solidFill>
            <a:srgbClr val="FF99FF"/>
          </a:solidFill>
        </p:spPr>
        <p:txBody>
          <a:bodyPr wrap="square">
            <a:spAutoFit/>
          </a:bodyPr>
          <a:lstStyle/>
          <a:p>
            <a:r>
              <a:rPr lang="uz-Latn-UZ" sz="2000" dirty="0">
                <a:solidFill>
                  <a:srgbClr val="0000FF"/>
                </a:solidFill>
              </a:rPr>
              <a:t>Agar bog‘lanishning tenglamasida omil belgilar (X</a:t>
            </a:r>
            <a:r>
              <a:rPr lang="uz-Latn-UZ" sz="2000" baseline="-25000" dirty="0">
                <a:solidFill>
                  <a:srgbClr val="0000FF"/>
                </a:solidFill>
              </a:rPr>
              <a:t>1</a:t>
            </a:r>
            <a:r>
              <a:rPr lang="uz-Latn-UZ" sz="2000" dirty="0">
                <a:solidFill>
                  <a:srgbClr val="0000FF"/>
                </a:solidFill>
              </a:rPr>
              <a:t>, X</a:t>
            </a:r>
            <a:r>
              <a:rPr lang="uz-Latn-UZ" sz="2000" baseline="-25000" dirty="0">
                <a:solidFill>
                  <a:srgbClr val="0000FF"/>
                </a:solidFill>
              </a:rPr>
              <a:t>2</a:t>
            </a:r>
            <a:r>
              <a:rPr lang="uz-Latn-UZ" sz="2000" dirty="0">
                <a:solidFill>
                  <a:srgbClr val="0000FF"/>
                </a:solidFill>
              </a:rPr>
              <a:t>, ......., X</a:t>
            </a:r>
            <a:r>
              <a:rPr lang="uz-Latn-UZ" sz="2000" baseline="-25000" dirty="0">
                <a:solidFill>
                  <a:srgbClr val="0000FF"/>
                </a:solidFill>
              </a:rPr>
              <a:t>K</a:t>
            </a:r>
            <a:r>
              <a:rPr lang="uz-Latn-UZ" sz="2000" dirty="0">
                <a:solidFill>
                  <a:srgbClr val="0000FF"/>
                </a:solidFill>
              </a:rPr>
              <a:t>) faqat birinchi daraja bilan ishtirok etib, ularning yuqori darajalari va aralash ko‘paytmalari qatnashmasa, ya’ni </a:t>
            </a:r>
            <a:endParaRPr lang="ru-RU" sz="2000" dirty="0">
              <a:solidFill>
                <a:srgbClr val="0000FF"/>
              </a:solidFill>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114461956"/>
              </p:ext>
            </p:extLst>
          </p:nvPr>
        </p:nvGraphicFramePr>
        <p:xfrm>
          <a:off x="2987824" y="1556792"/>
          <a:ext cx="2557896" cy="1008112"/>
        </p:xfrm>
        <a:graphic>
          <a:graphicData uri="http://schemas.openxmlformats.org/presentationml/2006/ole">
            <mc:AlternateContent xmlns:mc="http://schemas.openxmlformats.org/markup-compatibility/2006">
              <mc:Choice xmlns:v="urn:schemas-microsoft-com:vml" Requires="v">
                <p:oleObj spid="_x0000_s16445" name="Формула" r:id="rId3" imgW="1079032" imgH="431613" progId="Equation.3">
                  <p:embed/>
                </p:oleObj>
              </mc:Choice>
              <mc:Fallback>
                <p:oleObj name="Формула" r:id="rId3" imgW="1079032"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1556792"/>
                        <a:ext cx="2557896" cy="1008112"/>
                      </a:xfrm>
                      <a:prstGeom prst="rect">
                        <a:avLst/>
                      </a:prstGeom>
                      <a:solidFill>
                        <a:srgbClr val="FFFF00"/>
                      </a:solidFill>
                    </p:spPr>
                  </p:pic>
                </p:oleObj>
              </mc:Fallback>
            </mc:AlternateContent>
          </a:graphicData>
        </a:graphic>
      </p:graphicFrame>
      <p:sp>
        <p:nvSpPr>
          <p:cNvPr id="5" name="Прямоугольник 4"/>
          <p:cNvSpPr/>
          <p:nvPr/>
        </p:nvSpPr>
        <p:spPr>
          <a:xfrm>
            <a:off x="395536" y="2636912"/>
            <a:ext cx="8280920" cy="1015663"/>
          </a:xfrm>
          <a:prstGeom prst="rect">
            <a:avLst/>
          </a:prstGeom>
          <a:solidFill>
            <a:srgbClr val="FF99FF"/>
          </a:solidFill>
        </p:spPr>
        <p:txBody>
          <a:bodyPr wrap="square">
            <a:spAutoFit/>
          </a:bodyPr>
          <a:lstStyle/>
          <a:p>
            <a:r>
              <a:rPr lang="uz-Latn-UZ" sz="2000" dirty="0">
                <a:solidFill>
                  <a:srgbClr val="0000FF"/>
                </a:solidFill>
              </a:rPr>
              <a:t>ko‘rinishda bo‘lsa, </a:t>
            </a:r>
            <a:r>
              <a:rPr lang="uz-Latn-UZ" sz="2000" b="1" dirty="0" smtClean="0">
                <a:solidFill>
                  <a:srgbClr val="0000FF"/>
                </a:solidFill>
              </a:rPr>
              <a:t>CHIZIQLI BOG‘LANISH</a:t>
            </a:r>
            <a:r>
              <a:rPr lang="uz-Latn-UZ" sz="2000" dirty="0" smtClean="0">
                <a:solidFill>
                  <a:srgbClr val="0000FF"/>
                </a:solidFill>
              </a:rPr>
              <a:t> </a:t>
            </a:r>
            <a:r>
              <a:rPr lang="uz-Latn-UZ" sz="2000" dirty="0">
                <a:solidFill>
                  <a:srgbClr val="0000FF"/>
                </a:solidFill>
              </a:rPr>
              <a:t>yoki xususiy holda, </a:t>
            </a:r>
            <a:endParaRPr lang="en-US" sz="2000" dirty="0" smtClean="0">
              <a:solidFill>
                <a:srgbClr val="0000FF"/>
              </a:solidFill>
            </a:endParaRPr>
          </a:p>
          <a:p>
            <a:endParaRPr lang="en-US" sz="2000" dirty="0" smtClean="0">
              <a:solidFill>
                <a:srgbClr val="0000FF"/>
              </a:solidFill>
            </a:endParaRPr>
          </a:p>
          <a:p>
            <a:r>
              <a:rPr lang="uz-Latn-UZ" sz="2000" dirty="0" smtClean="0">
                <a:solidFill>
                  <a:srgbClr val="0000FF"/>
                </a:solidFill>
              </a:rPr>
              <a:t>omil </a:t>
            </a:r>
            <a:r>
              <a:rPr lang="uz-Latn-UZ" sz="2000" dirty="0">
                <a:solidFill>
                  <a:srgbClr val="0000FF"/>
                </a:solidFill>
              </a:rPr>
              <a:t>bitta </a:t>
            </a:r>
            <a:r>
              <a:rPr lang="uz-Latn-UZ" sz="2000" dirty="0" smtClean="0">
                <a:solidFill>
                  <a:srgbClr val="0000FF"/>
                </a:solidFill>
              </a:rPr>
              <a:t>bo‘lganda</a:t>
            </a:r>
            <a:r>
              <a:rPr lang="en-US" sz="2000" dirty="0" smtClean="0">
                <a:solidFill>
                  <a:srgbClr val="0000FF"/>
                </a:solidFill>
              </a:rPr>
              <a:t> </a:t>
            </a:r>
            <a:r>
              <a:rPr lang="uz-Latn-UZ" sz="2000" dirty="0">
                <a:solidFill>
                  <a:srgbClr val="0000FF"/>
                </a:solidFill>
              </a:rPr>
              <a:t>y=a</a:t>
            </a:r>
            <a:r>
              <a:rPr lang="uz-Latn-UZ" sz="2000" baseline="-25000" dirty="0">
                <a:solidFill>
                  <a:srgbClr val="0000FF"/>
                </a:solidFill>
              </a:rPr>
              <a:t>0</a:t>
            </a:r>
            <a:r>
              <a:rPr lang="uz-Latn-UZ" sz="2000" dirty="0">
                <a:solidFill>
                  <a:srgbClr val="0000FF"/>
                </a:solidFill>
              </a:rPr>
              <a:t>+a</a:t>
            </a:r>
            <a:r>
              <a:rPr lang="uz-Latn-UZ" sz="2000" baseline="-25000" dirty="0">
                <a:solidFill>
                  <a:srgbClr val="0000FF"/>
                </a:solidFill>
              </a:rPr>
              <a:t>1</a:t>
            </a:r>
            <a:r>
              <a:rPr lang="uz-Latn-UZ" sz="2000" dirty="0">
                <a:solidFill>
                  <a:srgbClr val="0000FF"/>
                </a:solidFill>
              </a:rPr>
              <a:t>x </a:t>
            </a:r>
            <a:r>
              <a:rPr lang="uz-Latn-UZ" sz="2000" b="1" dirty="0">
                <a:solidFill>
                  <a:srgbClr val="0000FF"/>
                </a:solidFill>
              </a:rPr>
              <a:t>to‘g‘ri chiziqli bog‘lanish </a:t>
            </a:r>
            <a:r>
              <a:rPr lang="uz-Latn-UZ" sz="2000" dirty="0">
                <a:solidFill>
                  <a:srgbClr val="0000FF"/>
                </a:solidFill>
              </a:rPr>
              <a:t>deyiladi</a:t>
            </a:r>
            <a:endParaRPr lang="ru-RU" sz="2000" dirty="0">
              <a:solidFill>
                <a:srgbClr val="0000FF"/>
              </a:solidFill>
            </a:endParaRPr>
          </a:p>
        </p:txBody>
      </p:sp>
      <p:sp>
        <p:nvSpPr>
          <p:cNvPr id="6" name="Прямоугольник 5"/>
          <p:cNvSpPr/>
          <p:nvPr/>
        </p:nvSpPr>
        <p:spPr>
          <a:xfrm>
            <a:off x="395536" y="3861048"/>
            <a:ext cx="8496944" cy="1200329"/>
          </a:xfrm>
          <a:prstGeom prst="rect">
            <a:avLst/>
          </a:prstGeom>
          <a:solidFill>
            <a:srgbClr val="66FFFF"/>
          </a:solidFill>
        </p:spPr>
        <p:txBody>
          <a:bodyPr wrap="square">
            <a:spAutoFit/>
          </a:bodyPr>
          <a:lstStyle/>
          <a:p>
            <a:r>
              <a:rPr lang="uz-Latn-UZ" sz="2400" dirty="0"/>
              <a:t>Ifodasi to‘g‘ri chiziqli (yoki chiziqli) tenglama bo‘lmagan bog‘lanish egri chiziqli (yoki chiziqsiz) bog‘lanish deb ataladi. Xususan, parabola y=a</a:t>
            </a:r>
            <a:r>
              <a:rPr lang="uz-Latn-UZ" sz="2400" baseline="-25000" dirty="0"/>
              <a:t>0</a:t>
            </a:r>
            <a:r>
              <a:rPr lang="uz-Latn-UZ" sz="2400" dirty="0"/>
              <a:t>+a</a:t>
            </a:r>
            <a:r>
              <a:rPr lang="uz-Latn-UZ" sz="2400" baseline="-25000" dirty="0"/>
              <a:t>1</a:t>
            </a:r>
            <a:r>
              <a:rPr lang="uz-Latn-UZ" sz="2400" dirty="0"/>
              <a:t>x+a</a:t>
            </a:r>
            <a:r>
              <a:rPr lang="uz-Latn-UZ" sz="2400" baseline="-25000" dirty="0"/>
              <a:t>2</a:t>
            </a:r>
            <a:r>
              <a:rPr lang="uz-Latn-UZ" sz="2400" dirty="0"/>
              <a:t>x</a:t>
            </a:r>
            <a:r>
              <a:rPr lang="uz-Latn-UZ" sz="2400" baseline="30000" dirty="0"/>
              <a:t>2</a:t>
            </a:r>
            <a:r>
              <a:rPr lang="uz-Latn-UZ" sz="2400" dirty="0"/>
              <a:t> yoki</a:t>
            </a:r>
            <a:endParaRPr lang="ru-RU" sz="2400" dirty="0"/>
          </a:p>
        </p:txBody>
      </p:sp>
      <p:sp>
        <p:nvSpPr>
          <p:cNvPr id="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316993433"/>
              </p:ext>
            </p:extLst>
          </p:nvPr>
        </p:nvGraphicFramePr>
        <p:xfrm>
          <a:off x="1871628" y="5301208"/>
          <a:ext cx="6084748" cy="1080120"/>
        </p:xfrm>
        <a:graphic>
          <a:graphicData uri="http://schemas.openxmlformats.org/presentationml/2006/ole">
            <mc:AlternateContent xmlns:mc="http://schemas.openxmlformats.org/markup-compatibility/2006">
              <mc:Choice xmlns:v="urn:schemas-microsoft-com:vml" Requires="v">
                <p:oleObj spid="_x0000_s16446" name="Формула" r:id="rId5" imgW="2197100" imgH="431800" progId="Equation.3">
                  <p:embed/>
                </p:oleObj>
              </mc:Choice>
              <mc:Fallback>
                <p:oleObj name="Формула" r:id="rId5" imgW="2197100" imgH="4318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1628" y="5301208"/>
                        <a:ext cx="6084748" cy="1080120"/>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1756925022"/>
      </p:ext>
    </p:extLst>
  </p:cSld>
  <p:clrMapOvr>
    <a:masterClrMapping/>
  </p:clrMapOvr>
  <p:transition advClick="0" advTm="10000">
    <p:wheel spokes="8"/>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908720"/>
            <a:ext cx="1454244" cy="461665"/>
          </a:xfrm>
          <a:prstGeom prst="rect">
            <a:avLst/>
          </a:prstGeom>
        </p:spPr>
        <p:txBody>
          <a:bodyPr wrap="none">
            <a:spAutoFit/>
          </a:bodyPr>
          <a:lstStyle/>
          <a:p>
            <a:r>
              <a:rPr lang="uz-Latn-UZ" sz="2400" dirty="0"/>
              <a:t>giperbola</a:t>
            </a:r>
            <a:endParaRPr lang="ru-RU" sz="24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88141649"/>
              </p:ext>
            </p:extLst>
          </p:nvPr>
        </p:nvGraphicFramePr>
        <p:xfrm>
          <a:off x="2195736" y="620688"/>
          <a:ext cx="4954836" cy="1224136"/>
        </p:xfrm>
        <a:graphic>
          <a:graphicData uri="http://schemas.openxmlformats.org/presentationml/2006/ole">
            <mc:AlternateContent xmlns:mc="http://schemas.openxmlformats.org/markup-compatibility/2006">
              <mc:Choice xmlns:v="urn:schemas-microsoft-com:vml" Requires="v">
                <p:oleObj spid="_x0000_s17490" name="Формула" r:id="rId3" imgW="2032000" imgH="444500" progId="Equation.3">
                  <p:embed/>
                </p:oleObj>
              </mc:Choice>
              <mc:Fallback>
                <p:oleObj name="Формула" r:id="rId3" imgW="20320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620688"/>
                        <a:ext cx="4954836" cy="1224136"/>
                      </a:xfrm>
                      <a:prstGeom prst="rect">
                        <a:avLst/>
                      </a:prstGeom>
                      <a:solidFill>
                        <a:srgbClr val="FFFF00"/>
                      </a:solidFill>
                    </p:spPr>
                  </p:pic>
                </p:oleObj>
              </mc:Fallback>
            </mc:AlternateContent>
          </a:graphicData>
        </a:graphic>
      </p:graphicFrame>
      <p:sp>
        <p:nvSpPr>
          <p:cNvPr id="5" name="Прямоугольник 4"/>
          <p:cNvSpPr/>
          <p:nvPr/>
        </p:nvSpPr>
        <p:spPr>
          <a:xfrm>
            <a:off x="251520" y="3021191"/>
            <a:ext cx="1180131" cy="461665"/>
          </a:xfrm>
          <a:prstGeom prst="rect">
            <a:avLst/>
          </a:prstGeom>
        </p:spPr>
        <p:txBody>
          <a:bodyPr wrap="none">
            <a:spAutoFit/>
          </a:bodyPr>
          <a:lstStyle/>
          <a:p>
            <a:r>
              <a:rPr lang="uz-Latn-UZ" sz="2400" dirty="0"/>
              <a:t>darajali</a:t>
            </a:r>
            <a:endParaRPr lang="ru-RU" sz="24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620166936"/>
              </p:ext>
            </p:extLst>
          </p:nvPr>
        </p:nvGraphicFramePr>
        <p:xfrm>
          <a:off x="1705764" y="2918161"/>
          <a:ext cx="1905559" cy="726863"/>
        </p:xfrm>
        <a:graphic>
          <a:graphicData uri="http://schemas.openxmlformats.org/presentationml/2006/ole">
            <mc:AlternateContent xmlns:mc="http://schemas.openxmlformats.org/markup-compatibility/2006">
              <mc:Choice xmlns:v="urn:schemas-microsoft-com:vml" Requires="v">
                <p:oleObj spid="_x0000_s17491" name="Формула" r:id="rId5" imgW="622030" imgH="241195" progId="Equation.3">
                  <p:embed/>
                </p:oleObj>
              </mc:Choice>
              <mc:Fallback>
                <p:oleObj name="Формула" r:id="rId5" imgW="622030" imgH="24119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5764" y="2918161"/>
                        <a:ext cx="1905559" cy="726863"/>
                      </a:xfrm>
                      <a:prstGeom prst="rect">
                        <a:avLst/>
                      </a:prstGeom>
                      <a:solidFill>
                        <a:srgbClr val="FFFF00"/>
                      </a:solidFill>
                    </p:spPr>
                  </p:pic>
                </p:oleObj>
              </mc:Fallback>
            </mc:AlternateContent>
          </a:graphicData>
        </a:graphic>
      </p:graphicFrame>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597332102"/>
              </p:ext>
            </p:extLst>
          </p:nvPr>
        </p:nvGraphicFramePr>
        <p:xfrm>
          <a:off x="5364088" y="2598676"/>
          <a:ext cx="2664296" cy="1306693"/>
        </p:xfrm>
        <a:graphic>
          <a:graphicData uri="http://schemas.openxmlformats.org/presentationml/2006/ole">
            <mc:AlternateContent xmlns:mc="http://schemas.openxmlformats.org/markup-compatibility/2006">
              <mc:Choice xmlns:v="urn:schemas-microsoft-com:vml" Requires="v">
                <p:oleObj spid="_x0000_s17492" name="Формула" r:id="rId7" imgW="799753" imgH="431613" progId="Equation.3">
                  <p:embed/>
                </p:oleObj>
              </mc:Choice>
              <mc:Fallback>
                <p:oleObj name="Формула" r:id="rId7" imgW="799753" imgH="431613"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4088" y="2598676"/>
                        <a:ext cx="2664296" cy="1306693"/>
                      </a:xfrm>
                      <a:prstGeom prst="rect">
                        <a:avLst/>
                      </a:prstGeom>
                      <a:solidFill>
                        <a:srgbClr val="FFFF00"/>
                      </a:solidFill>
                    </p:spPr>
                  </p:pic>
                </p:oleObj>
              </mc:Fallback>
            </mc:AlternateContent>
          </a:graphicData>
        </a:graphic>
      </p:graphicFrame>
      <p:sp>
        <p:nvSpPr>
          <p:cNvPr id="10" name="Прямоугольник 9"/>
          <p:cNvSpPr/>
          <p:nvPr/>
        </p:nvSpPr>
        <p:spPr>
          <a:xfrm>
            <a:off x="3923928" y="3021190"/>
            <a:ext cx="981409" cy="461665"/>
          </a:xfrm>
          <a:prstGeom prst="rect">
            <a:avLst/>
          </a:prstGeom>
        </p:spPr>
        <p:txBody>
          <a:bodyPr wrap="square">
            <a:spAutoFit/>
          </a:bodyPr>
          <a:lstStyle/>
          <a:p>
            <a:r>
              <a:rPr lang="uz-Latn-UZ" sz="2400" dirty="0"/>
              <a:t>yoki</a:t>
            </a:r>
            <a:endParaRPr lang="ru-RU" sz="2400" dirty="0"/>
          </a:p>
        </p:txBody>
      </p:sp>
      <p:sp>
        <p:nvSpPr>
          <p:cNvPr id="11" name="Прямоугольник 10"/>
          <p:cNvSpPr/>
          <p:nvPr/>
        </p:nvSpPr>
        <p:spPr>
          <a:xfrm>
            <a:off x="323528" y="4509120"/>
            <a:ext cx="8352928" cy="830997"/>
          </a:xfrm>
          <a:prstGeom prst="rect">
            <a:avLst/>
          </a:prstGeom>
        </p:spPr>
        <p:txBody>
          <a:bodyPr wrap="square">
            <a:spAutoFit/>
          </a:bodyPr>
          <a:lstStyle/>
          <a:p>
            <a:r>
              <a:rPr lang="uz-Latn-UZ" sz="2400" dirty="0"/>
              <a:t>va boshqa ko‘rinishlarda ifodalanadigan bog‘lanishlar egri chiziqli (yoki chiziqsiz) bog‘lanishga misol bo‘la oladi.</a:t>
            </a:r>
            <a:endParaRPr lang="ru-RU" sz="2400" dirty="0"/>
          </a:p>
        </p:txBody>
      </p:sp>
    </p:spTree>
    <p:extLst>
      <p:ext uri="{BB962C8B-B14F-4D97-AF65-F5344CB8AC3E}">
        <p14:creationId xmlns:p14="http://schemas.microsoft.com/office/powerpoint/2010/main" val="1021582775"/>
      </p:ext>
    </p:extLst>
  </p:cSld>
  <p:clrMapOvr>
    <a:masterClrMapping/>
  </p:clrMapOvr>
  <p:transition advClick="0" advTm="10000">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0285" y="620688"/>
            <a:ext cx="8424936" cy="1569660"/>
          </a:xfrm>
          <a:prstGeom prst="rect">
            <a:avLst/>
          </a:prstGeom>
          <a:solidFill>
            <a:schemeClr val="tx2">
              <a:lumMod val="40000"/>
              <a:lumOff val="60000"/>
            </a:schemeClr>
          </a:solidFill>
        </p:spPr>
        <p:txBody>
          <a:bodyPr wrap="square">
            <a:spAutoFit/>
          </a:bodyPr>
          <a:lstStyle/>
          <a:p>
            <a:pPr algn="ctr"/>
            <a:r>
              <a:rPr lang="uz-Latn-UZ" sz="3200" b="1" dirty="0" smtClean="0"/>
              <a:t>Korrelyatsion </a:t>
            </a:r>
            <a:r>
              <a:rPr lang="uz-Latn-UZ" sz="3200" b="1" dirty="0"/>
              <a:t>tahlil </a:t>
            </a:r>
            <a:r>
              <a:rPr lang="uz-Latn-UZ" sz="3200" dirty="0"/>
              <a:t>deb hodisalar orasidagi bog‘lanish zichlik darajasini baholashga aytiladi</a:t>
            </a:r>
            <a:endParaRPr lang="ru-RU" sz="3200" dirty="0"/>
          </a:p>
        </p:txBody>
      </p:sp>
      <p:sp>
        <p:nvSpPr>
          <p:cNvPr id="3" name="Прямоугольник 2"/>
          <p:cNvSpPr/>
          <p:nvPr/>
        </p:nvSpPr>
        <p:spPr>
          <a:xfrm>
            <a:off x="410285" y="2690336"/>
            <a:ext cx="8424936" cy="2677656"/>
          </a:xfrm>
          <a:prstGeom prst="rect">
            <a:avLst/>
          </a:prstGeom>
          <a:solidFill>
            <a:srgbClr val="FFFF00"/>
          </a:solidFill>
        </p:spPr>
        <p:txBody>
          <a:bodyPr wrap="square">
            <a:spAutoFit/>
          </a:bodyPr>
          <a:lstStyle/>
          <a:p>
            <a:pPr algn="just"/>
            <a:r>
              <a:rPr lang="uz-Latn-UZ" sz="2800" dirty="0"/>
              <a:t>Korrelyatsiya koeffitsiyentlari </a:t>
            </a:r>
            <a:r>
              <a:rPr lang="uz-Latn-UZ" sz="2800" dirty="0" smtClean="0"/>
              <a:t>ikki</a:t>
            </a:r>
            <a:r>
              <a:rPr lang="en-US" sz="2800" dirty="0" smtClean="0"/>
              <a:t> </a:t>
            </a:r>
            <a:r>
              <a:rPr lang="uz-Latn-UZ" sz="2800" dirty="0" smtClean="0"/>
              <a:t>yoqlama </a:t>
            </a:r>
            <a:r>
              <a:rPr lang="uz-Latn-UZ" sz="2800" dirty="0"/>
              <a:t>xarakterga ega. </a:t>
            </a:r>
            <a:endParaRPr lang="en-US" sz="2800" dirty="0" smtClean="0"/>
          </a:p>
          <a:p>
            <a:pPr algn="just"/>
            <a:endParaRPr lang="en-US" sz="2800" dirty="0"/>
          </a:p>
          <a:p>
            <a:pPr algn="just"/>
            <a:r>
              <a:rPr lang="uz-Latn-UZ" sz="2800" dirty="0" smtClean="0"/>
              <a:t>Ularni </a:t>
            </a:r>
            <a:r>
              <a:rPr lang="uz-Latn-UZ" sz="2800" dirty="0"/>
              <a:t>hisoblash natijasida olingan qiymatlarni X bilan Y belgilar yoki, aksincha, Y bilan X belgilar orasidagi bog‘lanish me’yori deb qarash mumkin. </a:t>
            </a:r>
            <a:endParaRPr lang="ru-RU" sz="2800" dirty="0"/>
          </a:p>
        </p:txBody>
      </p:sp>
    </p:spTree>
    <p:extLst>
      <p:ext uri="{BB962C8B-B14F-4D97-AF65-F5344CB8AC3E}">
        <p14:creationId xmlns:p14="http://schemas.microsoft.com/office/powerpoint/2010/main" val="773847845"/>
      </p:ext>
    </p:extLst>
  </p:cSld>
  <p:clrMapOvr>
    <a:masterClrMapping/>
  </p:clrMapOvr>
  <p:transition advClick="0" advTm="10000">
    <p:wheel spokes="8"/>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376350" y="476672"/>
            <a:ext cx="8352928" cy="1323439"/>
          </a:xfrm>
          <a:prstGeom prst="rect">
            <a:avLst/>
          </a:prstGeom>
        </p:spPr>
        <p:txBody>
          <a:bodyPr wrap="square">
            <a:spAutoFit/>
          </a:bodyPr>
          <a:lstStyle/>
          <a:p>
            <a:r>
              <a:rPr lang="uz-Latn-UZ" sz="2400" dirty="0"/>
              <a:t>Korrelyatsiya koeffitsiyenti (r) -1 dan 1 chegarasida yotadi, agar </a:t>
            </a:r>
            <a:endParaRPr lang="en-US" sz="2400" dirty="0" smtClean="0"/>
          </a:p>
          <a:p>
            <a:r>
              <a:rPr lang="uz-Latn-UZ" sz="3200" dirty="0" smtClean="0"/>
              <a:t>r=0</a:t>
            </a:r>
            <a:r>
              <a:rPr lang="uz-Latn-UZ" sz="2400" dirty="0" smtClean="0"/>
              <a:t> </a:t>
            </a:r>
            <a:r>
              <a:rPr lang="uz-Latn-UZ" sz="2400" dirty="0"/>
              <a:t>– bog‘lanish yo‘q,</a:t>
            </a:r>
            <a:endParaRPr lang="ru-RU" sz="2400" dirty="0"/>
          </a:p>
        </p:txBody>
      </p:sp>
      <p:sp>
        <p:nvSpPr>
          <p:cNvPr id="10"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810023615"/>
              </p:ext>
            </p:extLst>
          </p:nvPr>
        </p:nvGraphicFramePr>
        <p:xfrm>
          <a:off x="376350" y="1844824"/>
          <a:ext cx="1296145" cy="422001"/>
        </p:xfrm>
        <a:graphic>
          <a:graphicData uri="http://schemas.openxmlformats.org/presentationml/2006/ole">
            <mc:AlternateContent xmlns:mc="http://schemas.openxmlformats.org/markup-compatibility/2006">
              <mc:Choice xmlns:v="urn:schemas-microsoft-com:vml" Requires="v">
                <p:oleObj spid="_x0000_s18492" name="Формула" r:id="rId3" imgW="545626" imgH="177646" progId="Equation.3">
                  <p:embed/>
                </p:oleObj>
              </mc:Choice>
              <mc:Fallback>
                <p:oleObj name="Формула" r:id="rId3" imgW="545626" imgH="177646" progId="Equation.3">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350" y="1844824"/>
                        <a:ext cx="1296145" cy="422001"/>
                      </a:xfrm>
                      <a:prstGeom prst="rect">
                        <a:avLst/>
                      </a:prstGeom>
                      <a:noFill/>
                    </p:spPr>
                  </p:pic>
                </p:oleObj>
              </mc:Fallback>
            </mc:AlternateContent>
          </a:graphicData>
        </a:graphic>
      </p:graphicFrame>
      <p:sp>
        <p:nvSpPr>
          <p:cNvPr id="12" name="Прямоугольник 11"/>
          <p:cNvSpPr/>
          <p:nvPr/>
        </p:nvSpPr>
        <p:spPr>
          <a:xfrm>
            <a:off x="1979712" y="1844824"/>
            <a:ext cx="4536819" cy="461665"/>
          </a:xfrm>
          <a:prstGeom prst="rect">
            <a:avLst/>
          </a:prstGeom>
        </p:spPr>
        <p:txBody>
          <a:bodyPr wrap="none">
            <a:spAutoFit/>
          </a:bodyPr>
          <a:lstStyle/>
          <a:p>
            <a:r>
              <a:rPr lang="uz-Latn-UZ" sz="2400" dirty="0"/>
              <a:t>bo‘lsa, to‘g‘ri bog‘lanish mavjud </a:t>
            </a:r>
            <a:endParaRPr lang="ru-RU" sz="2400" dirty="0"/>
          </a:p>
        </p:txBody>
      </p:sp>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763866687"/>
              </p:ext>
            </p:extLst>
          </p:nvPr>
        </p:nvGraphicFramePr>
        <p:xfrm>
          <a:off x="323528" y="2636912"/>
          <a:ext cx="1589319" cy="432048"/>
        </p:xfrm>
        <a:graphic>
          <a:graphicData uri="http://schemas.openxmlformats.org/presentationml/2006/ole">
            <mc:AlternateContent xmlns:mc="http://schemas.openxmlformats.org/markup-compatibility/2006">
              <mc:Choice xmlns:v="urn:schemas-microsoft-com:vml" Requires="v">
                <p:oleObj spid="_x0000_s18493" name="Формула" r:id="rId5" imgW="660113" imgH="177723" progId="Equation.3">
                  <p:embed/>
                </p:oleObj>
              </mc:Choice>
              <mc:Fallback>
                <p:oleObj name="Формула" r:id="rId5" imgW="660113" imgH="177723"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2636912"/>
                        <a:ext cx="1589319" cy="432048"/>
                      </a:xfrm>
                      <a:prstGeom prst="rect">
                        <a:avLst/>
                      </a:prstGeom>
                      <a:noFill/>
                    </p:spPr>
                  </p:pic>
                </p:oleObj>
              </mc:Fallback>
            </mc:AlternateContent>
          </a:graphicData>
        </a:graphic>
      </p:graphicFrame>
      <p:sp>
        <p:nvSpPr>
          <p:cNvPr id="15" name="Rectangle 13"/>
          <p:cNvSpPr>
            <a:spLocks noChangeArrowheads="1"/>
          </p:cNvSpPr>
          <p:nvPr/>
        </p:nvSpPr>
        <p:spPr bwMode="auto">
          <a:xfrm>
            <a:off x="1944531" y="2562671"/>
            <a:ext cx="449967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teskari</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bog‘lanish</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mavjud</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6" name="Объект 15"/>
          <p:cNvGraphicFramePr>
            <a:graphicFrameLocks noChangeAspect="1"/>
          </p:cNvGraphicFramePr>
          <p:nvPr>
            <p:extLst>
              <p:ext uri="{D42A27DB-BD31-4B8C-83A1-F6EECF244321}">
                <p14:modId xmlns:p14="http://schemas.microsoft.com/office/powerpoint/2010/main" val="3369150408"/>
              </p:ext>
            </p:extLst>
          </p:nvPr>
        </p:nvGraphicFramePr>
        <p:xfrm>
          <a:off x="611560" y="3371997"/>
          <a:ext cx="814244" cy="432048"/>
        </p:xfrm>
        <a:graphic>
          <a:graphicData uri="http://schemas.openxmlformats.org/presentationml/2006/ole">
            <mc:AlternateContent xmlns:mc="http://schemas.openxmlformats.org/markup-compatibility/2006">
              <mc:Choice xmlns:v="urn:schemas-microsoft-com:vml" Requires="v">
                <p:oleObj spid="_x0000_s18494" name="Формула" r:id="rId7" imgW="317087" imgH="164885" progId="Equation.3">
                  <p:embed/>
                </p:oleObj>
              </mc:Choice>
              <mc:Fallback>
                <p:oleObj name="Формула" r:id="rId7" imgW="317087" imgH="164885" progId="Equation.3">
                  <p:embed/>
                  <p:pic>
                    <p:nvPicPr>
                      <p:cNvPr id="0"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60" y="3371997"/>
                        <a:ext cx="814244" cy="432048"/>
                      </a:xfrm>
                      <a:prstGeom prst="rect">
                        <a:avLst/>
                      </a:prstGeom>
                      <a:noFill/>
                    </p:spPr>
                  </p:pic>
                </p:oleObj>
              </mc:Fallback>
            </mc:AlternateContent>
          </a:graphicData>
        </a:graphic>
      </p:graphicFrame>
      <p:sp>
        <p:nvSpPr>
          <p:cNvPr id="17" name="Rectangle 14"/>
          <p:cNvSpPr>
            <a:spLocks noChangeArrowheads="1"/>
          </p:cNvSpPr>
          <p:nvPr/>
        </p:nvSpPr>
        <p:spPr bwMode="auto">
          <a:xfrm>
            <a:off x="1475656" y="3352057"/>
            <a:ext cx="496855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funksional</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bog‘lanish</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mavjud</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086798907"/>
      </p:ext>
    </p:extLst>
  </p:cSld>
  <p:clrMapOvr>
    <a:masterClrMapping/>
  </p:clrMapOvr>
  <p:transition advClick="0" advTm="10000">
    <p:wheel spokes="8"/>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76672"/>
            <a:ext cx="8280920" cy="830997"/>
          </a:xfrm>
          <a:prstGeom prst="rect">
            <a:avLst/>
          </a:prstGeom>
        </p:spPr>
        <p:txBody>
          <a:bodyPr wrap="square">
            <a:spAutoFit/>
          </a:bodyPr>
          <a:lstStyle/>
          <a:p>
            <a:r>
              <a:rPr lang="uz-Latn-UZ" sz="2400" dirty="0"/>
              <a:t>Bog‘lanish zichlik darajasi odatda quyidagicha talqin etiladi. Agar</a:t>
            </a:r>
            <a:endParaRPr lang="ru-RU" sz="24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267904159"/>
              </p:ext>
            </p:extLst>
          </p:nvPr>
        </p:nvGraphicFramePr>
        <p:xfrm>
          <a:off x="755576" y="1628800"/>
          <a:ext cx="846094" cy="432048"/>
        </p:xfrm>
        <a:graphic>
          <a:graphicData uri="http://schemas.openxmlformats.org/presentationml/2006/ole">
            <mc:AlternateContent xmlns:mc="http://schemas.openxmlformats.org/markup-compatibility/2006">
              <mc:Choice xmlns:v="urn:schemas-microsoft-com:vml" Requires="v">
                <p:oleObj spid="_x0000_s19511" name="Формула" r:id="rId3" imgW="241091" imgH="126890" progId="Equation.3">
                  <p:embed/>
                </p:oleObj>
              </mc:Choice>
              <mc:Fallback>
                <p:oleObj name="Формула" r:id="rId3" imgW="241091" imgH="12689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1628800"/>
                        <a:ext cx="846094" cy="432048"/>
                      </a:xfrm>
                      <a:prstGeom prst="rect">
                        <a:avLst/>
                      </a:prstGeom>
                      <a:noFill/>
                    </p:spPr>
                  </p:pic>
                </p:oleObj>
              </mc:Fallback>
            </mc:AlternateContent>
          </a:graphicData>
        </a:graphic>
      </p:graphicFrame>
      <p:sp>
        <p:nvSpPr>
          <p:cNvPr id="5" name="Прямоугольник 4"/>
          <p:cNvSpPr/>
          <p:nvPr/>
        </p:nvSpPr>
        <p:spPr>
          <a:xfrm>
            <a:off x="1907704" y="1628800"/>
            <a:ext cx="5112568" cy="461665"/>
          </a:xfrm>
          <a:prstGeom prst="rect">
            <a:avLst/>
          </a:prstGeom>
        </p:spPr>
        <p:txBody>
          <a:bodyPr wrap="square">
            <a:spAutoFit/>
          </a:bodyPr>
          <a:lstStyle/>
          <a:p>
            <a:r>
              <a:rPr lang="uz-Latn-UZ" sz="2400" dirty="0"/>
              <a:t>±0,3     bog‘lanish deyarlik yo‘q</a:t>
            </a:r>
            <a:endParaRPr lang="ru-RU" sz="2400" dirty="0"/>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910380015"/>
              </p:ext>
            </p:extLst>
          </p:nvPr>
        </p:nvGraphicFramePr>
        <p:xfrm>
          <a:off x="1403648" y="2564904"/>
          <a:ext cx="1224137" cy="415332"/>
        </p:xfrm>
        <a:graphic>
          <a:graphicData uri="http://schemas.openxmlformats.org/presentationml/2006/ole">
            <mc:AlternateContent xmlns:mc="http://schemas.openxmlformats.org/markup-compatibility/2006">
              <mc:Choice xmlns:v="urn:schemas-microsoft-com:vml" Requires="v">
                <p:oleObj spid="_x0000_s19512" name="Формула" r:id="rId5" imgW="355138" imgH="126835" progId="Equation.3">
                  <p:embed/>
                </p:oleObj>
              </mc:Choice>
              <mc:Fallback>
                <p:oleObj name="Формула" r:id="rId5" imgW="355138" imgH="12683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03648" y="2564904"/>
                        <a:ext cx="1224137" cy="415332"/>
                      </a:xfrm>
                      <a:prstGeom prst="rect">
                        <a:avLst/>
                      </a:prstGeom>
                      <a:noFill/>
                    </p:spPr>
                  </p:pic>
                </p:oleObj>
              </mc:Fallback>
            </mc:AlternateContent>
          </a:graphicData>
        </a:graphic>
      </p:graphicFrame>
      <p:sp>
        <p:nvSpPr>
          <p:cNvPr id="8" name="Прямоугольник 7"/>
          <p:cNvSpPr/>
          <p:nvPr/>
        </p:nvSpPr>
        <p:spPr>
          <a:xfrm>
            <a:off x="611560" y="2564904"/>
            <a:ext cx="792088" cy="461665"/>
          </a:xfrm>
          <a:prstGeom prst="rect">
            <a:avLst/>
          </a:prstGeom>
        </p:spPr>
        <p:txBody>
          <a:bodyPr wrap="square">
            <a:spAutoFit/>
          </a:bodyPr>
          <a:lstStyle/>
          <a:p>
            <a:r>
              <a:rPr lang="uz-Latn-UZ" sz="2400" dirty="0"/>
              <a:t>±0,3</a:t>
            </a:r>
            <a:endParaRPr lang="ru-RU" sz="2400" dirty="0"/>
          </a:p>
        </p:txBody>
      </p:sp>
      <p:sp>
        <p:nvSpPr>
          <p:cNvPr id="9" name="Прямоугольник 8"/>
          <p:cNvSpPr/>
          <p:nvPr/>
        </p:nvSpPr>
        <p:spPr>
          <a:xfrm>
            <a:off x="2627784" y="2543709"/>
            <a:ext cx="4448574" cy="461665"/>
          </a:xfrm>
          <a:prstGeom prst="rect">
            <a:avLst/>
          </a:prstGeom>
        </p:spPr>
        <p:txBody>
          <a:bodyPr wrap="square">
            <a:spAutoFit/>
          </a:bodyPr>
          <a:lstStyle/>
          <a:p>
            <a:r>
              <a:rPr lang="uz-Latn-UZ" sz="2400" dirty="0"/>
              <a:t>±</a:t>
            </a:r>
            <a:r>
              <a:rPr lang="uz-Latn-UZ" sz="2400" dirty="0" smtClean="0"/>
              <a:t>0,5</a:t>
            </a:r>
            <a:r>
              <a:rPr lang="en-US" sz="2400" dirty="0" smtClean="0"/>
              <a:t>  </a:t>
            </a:r>
            <a:r>
              <a:rPr lang="uz-Latn-UZ" sz="2400" dirty="0" smtClean="0"/>
              <a:t> </a:t>
            </a:r>
            <a:r>
              <a:rPr lang="uz-Latn-UZ" sz="2400" dirty="0"/>
              <a:t>bog‘lanish kuchsiz.</a:t>
            </a:r>
            <a:endParaRPr lang="ru-RU" sz="2400"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2702296235"/>
              </p:ext>
            </p:extLst>
          </p:nvPr>
        </p:nvGraphicFramePr>
        <p:xfrm>
          <a:off x="1295722" y="3429000"/>
          <a:ext cx="1223963" cy="414338"/>
        </p:xfrm>
        <a:graphic>
          <a:graphicData uri="http://schemas.openxmlformats.org/presentationml/2006/ole">
            <mc:AlternateContent xmlns:mc="http://schemas.openxmlformats.org/markup-compatibility/2006">
              <mc:Choice xmlns:v="urn:schemas-microsoft-com:vml" Requires="v">
                <p:oleObj spid="_x0000_s19513" name="Формула" r:id="rId7" imgW="355138" imgH="126835" progId="Equation.3">
                  <p:embed/>
                </p:oleObj>
              </mc:Choice>
              <mc:Fallback>
                <p:oleObj name="Формула" r:id="rId7" imgW="355138" imgH="126835" progId="Equation.3">
                  <p:embed/>
                  <p:pic>
                    <p:nvPicPr>
                      <p:cNvPr id="0" name="Объект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722" y="3429000"/>
                        <a:ext cx="1223963"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Прямоугольник 10"/>
          <p:cNvSpPr/>
          <p:nvPr/>
        </p:nvSpPr>
        <p:spPr>
          <a:xfrm>
            <a:off x="467544" y="3399576"/>
            <a:ext cx="924076" cy="461665"/>
          </a:xfrm>
          <a:prstGeom prst="rect">
            <a:avLst/>
          </a:prstGeom>
        </p:spPr>
        <p:txBody>
          <a:bodyPr wrap="square">
            <a:spAutoFit/>
          </a:bodyPr>
          <a:lstStyle/>
          <a:p>
            <a:r>
              <a:rPr lang="uz-Latn-UZ" sz="2400" dirty="0"/>
              <a:t>±0,5</a:t>
            </a:r>
            <a:r>
              <a:rPr lang="en-US" sz="2400" dirty="0"/>
              <a:t> </a:t>
            </a:r>
            <a:endParaRPr lang="ru-RU" sz="2400" dirty="0"/>
          </a:p>
        </p:txBody>
      </p:sp>
      <p:sp>
        <p:nvSpPr>
          <p:cNvPr id="12" name="Прямоугольник 11"/>
          <p:cNvSpPr/>
          <p:nvPr/>
        </p:nvSpPr>
        <p:spPr>
          <a:xfrm>
            <a:off x="2609018" y="3399576"/>
            <a:ext cx="852068" cy="461665"/>
          </a:xfrm>
          <a:prstGeom prst="rect">
            <a:avLst/>
          </a:prstGeom>
        </p:spPr>
        <p:txBody>
          <a:bodyPr wrap="square">
            <a:spAutoFit/>
          </a:bodyPr>
          <a:lstStyle/>
          <a:p>
            <a:r>
              <a:rPr lang="uz-Latn-UZ" sz="2400" dirty="0"/>
              <a:t>±</a:t>
            </a:r>
            <a:r>
              <a:rPr lang="uz-Latn-UZ" sz="2400" dirty="0" smtClean="0"/>
              <a:t>0,</a:t>
            </a:r>
            <a:r>
              <a:rPr lang="en-US" sz="2400" dirty="0" smtClean="0"/>
              <a:t>8 </a:t>
            </a:r>
            <a:endParaRPr lang="ru-RU" sz="2400" dirty="0"/>
          </a:p>
        </p:txBody>
      </p:sp>
      <p:sp>
        <p:nvSpPr>
          <p:cNvPr id="13" name="Прямоугольник 12"/>
          <p:cNvSpPr/>
          <p:nvPr/>
        </p:nvSpPr>
        <p:spPr>
          <a:xfrm>
            <a:off x="3635896" y="3399575"/>
            <a:ext cx="3672408" cy="461665"/>
          </a:xfrm>
          <a:prstGeom prst="rect">
            <a:avLst/>
          </a:prstGeom>
        </p:spPr>
        <p:txBody>
          <a:bodyPr wrap="square">
            <a:spAutoFit/>
          </a:bodyPr>
          <a:lstStyle/>
          <a:p>
            <a:r>
              <a:rPr lang="uz-Latn-UZ" sz="2400" dirty="0"/>
              <a:t>bog‘lanish o‘rta </a:t>
            </a:r>
            <a:r>
              <a:rPr lang="uz-Latn-UZ" sz="2400" dirty="0" smtClean="0"/>
              <a:t>miyon</a:t>
            </a:r>
            <a:r>
              <a:rPr lang="en-US" sz="2400" dirty="0" smtClean="0"/>
              <a:t>a</a:t>
            </a:r>
            <a:endParaRPr lang="ru-RU" sz="2400" dirty="0"/>
          </a:p>
        </p:txBody>
      </p:sp>
      <p:graphicFrame>
        <p:nvGraphicFramePr>
          <p:cNvPr id="14" name="Объект 13"/>
          <p:cNvGraphicFramePr>
            <a:graphicFrameLocks noChangeAspect="1"/>
          </p:cNvGraphicFramePr>
          <p:nvPr>
            <p:extLst>
              <p:ext uri="{D42A27DB-BD31-4B8C-83A1-F6EECF244321}">
                <p14:modId xmlns:p14="http://schemas.microsoft.com/office/powerpoint/2010/main" val="2819980220"/>
              </p:ext>
            </p:extLst>
          </p:nvPr>
        </p:nvGraphicFramePr>
        <p:xfrm>
          <a:off x="1355976" y="4437112"/>
          <a:ext cx="1223963" cy="414338"/>
        </p:xfrm>
        <a:graphic>
          <a:graphicData uri="http://schemas.openxmlformats.org/presentationml/2006/ole">
            <mc:AlternateContent xmlns:mc="http://schemas.openxmlformats.org/markup-compatibility/2006">
              <mc:Choice xmlns:v="urn:schemas-microsoft-com:vml" Requires="v">
                <p:oleObj spid="_x0000_s19514" name="Формула" r:id="rId8" imgW="355138" imgH="126835" progId="Equation.3">
                  <p:embed/>
                </p:oleObj>
              </mc:Choice>
              <mc:Fallback>
                <p:oleObj name="Формула" r:id="rId8" imgW="355138" imgH="126835" progId="Equation.3">
                  <p:embed/>
                  <p:pic>
                    <p:nvPicPr>
                      <p:cNvPr id="0" name="Объект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5976" y="4437112"/>
                        <a:ext cx="1223963"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 name="Прямоугольник 14"/>
          <p:cNvSpPr/>
          <p:nvPr/>
        </p:nvSpPr>
        <p:spPr>
          <a:xfrm>
            <a:off x="467544" y="4319518"/>
            <a:ext cx="917158" cy="523220"/>
          </a:xfrm>
          <a:prstGeom prst="rect">
            <a:avLst/>
          </a:prstGeom>
        </p:spPr>
        <p:txBody>
          <a:bodyPr wrap="square">
            <a:spAutoFit/>
          </a:bodyPr>
          <a:lstStyle/>
          <a:p>
            <a:r>
              <a:rPr lang="uz-Latn-UZ" sz="2800" dirty="0"/>
              <a:t>±0,8</a:t>
            </a:r>
            <a:endParaRPr lang="ru-RU" sz="2800" dirty="0"/>
          </a:p>
        </p:txBody>
      </p:sp>
      <p:sp>
        <p:nvSpPr>
          <p:cNvPr id="16" name="Прямоугольник 15"/>
          <p:cNvSpPr/>
          <p:nvPr/>
        </p:nvSpPr>
        <p:spPr>
          <a:xfrm>
            <a:off x="2627784" y="4437112"/>
            <a:ext cx="4032448" cy="461665"/>
          </a:xfrm>
          <a:prstGeom prst="rect">
            <a:avLst/>
          </a:prstGeom>
        </p:spPr>
        <p:txBody>
          <a:bodyPr wrap="square">
            <a:spAutoFit/>
          </a:bodyPr>
          <a:lstStyle/>
          <a:p>
            <a:r>
              <a:rPr lang="uz-Latn-UZ" sz="2400" dirty="0"/>
              <a:t>±1 </a:t>
            </a:r>
            <a:r>
              <a:rPr lang="en-US" sz="2400" dirty="0" smtClean="0"/>
              <a:t>   </a:t>
            </a:r>
            <a:r>
              <a:rPr lang="uz-Latn-UZ" sz="2400" dirty="0" smtClean="0"/>
              <a:t>bog‘lanish </a:t>
            </a:r>
            <a:r>
              <a:rPr lang="uz-Latn-UZ" sz="2400" dirty="0"/>
              <a:t>kuchli</a:t>
            </a:r>
            <a:endParaRPr lang="ru-RU" sz="2400" dirty="0"/>
          </a:p>
        </p:txBody>
      </p:sp>
    </p:spTree>
    <p:extLst>
      <p:ext uri="{BB962C8B-B14F-4D97-AF65-F5344CB8AC3E}">
        <p14:creationId xmlns:p14="http://schemas.microsoft.com/office/powerpoint/2010/main" val="1790428415"/>
      </p:ext>
    </p:extLst>
  </p:cSld>
  <p:clrMapOvr>
    <a:masterClrMapping/>
  </p:clrMapOvr>
  <p:transition advClick="0" advTm="10000">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266979292"/>
              </p:ext>
            </p:extLst>
          </p:nvPr>
        </p:nvGraphicFramePr>
        <p:xfrm>
          <a:off x="457200" y="600075"/>
          <a:ext cx="8229600" cy="5853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advClick="0" advTm="10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44450"/>
            <a:ext cx="8229600" cy="631825"/>
          </a:xfrm>
        </p:spPr>
        <p:txBody>
          <a:bodyPr/>
          <a:lstStyle/>
          <a:p>
            <a:pPr algn="ctr" eaLnBrk="1" hangingPunct="1"/>
            <a:r>
              <a:rPr lang="ru-RU" altLang="ru-RU" sz="5700" smtClean="0">
                <a:solidFill>
                  <a:schemeClr val="bg2"/>
                </a:solidFill>
              </a:rPr>
              <a:t>Keywords</a:t>
            </a:r>
          </a:p>
        </p:txBody>
      </p:sp>
      <p:sp>
        <p:nvSpPr>
          <p:cNvPr id="14339" name="Rectangle 3"/>
          <p:cNvSpPr>
            <a:spLocks noGrp="1" noChangeArrowheads="1"/>
          </p:cNvSpPr>
          <p:nvPr>
            <p:ph type="body" idx="1"/>
          </p:nvPr>
        </p:nvSpPr>
        <p:spPr>
          <a:xfrm>
            <a:off x="457200" y="808038"/>
            <a:ext cx="8229600" cy="5145087"/>
          </a:xfrm>
        </p:spPr>
        <p:txBody>
          <a:bodyPr/>
          <a:lstStyle/>
          <a:p>
            <a:pPr marL="0" indent="0" algn="just" eaLnBrk="1" hangingPunct="1"/>
            <a:r>
              <a:rPr lang="ru-RU" altLang="ru-RU" sz="3400" smtClean="0">
                <a:solidFill>
                  <a:srgbClr val="0000FF"/>
                </a:solidFill>
              </a:rPr>
              <a:t>     variance analysis – dispersion tahlil, correlation analysis – </a:t>
            </a:r>
            <a:r>
              <a:rPr lang="en-US" altLang="ru-RU" sz="3400" smtClean="0">
                <a:solidFill>
                  <a:srgbClr val="0000FF"/>
                </a:solidFill>
              </a:rPr>
              <a:t>korrelyatsion tahlil</a:t>
            </a:r>
            <a:r>
              <a:rPr lang="ru-RU" altLang="ru-RU" sz="3400" smtClean="0">
                <a:solidFill>
                  <a:srgbClr val="0000FF"/>
                </a:solidFill>
              </a:rPr>
              <a:t>,  general dispersion </a:t>
            </a:r>
            <a:r>
              <a:rPr lang="en-US" altLang="ru-RU" sz="3400" smtClean="0">
                <a:solidFill>
                  <a:srgbClr val="0000FF"/>
                </a:solidFill>
              </a:rPr>
              <a:t>– umumiy dispersiya, </a:t>
            </a:r>
            <a:r>
              <a:rPr lang="ru-RU" altLang="ru-RU" sz="3400" smtClean="0">
                <a:solidFill>
                  <a:srgbClr val="0000FF"/>
                </a:solidFill>
              </a:rPr>
              <a:t>factorial dispersion </a:t>
            </a:r>
            <a:r>
              <a:rPr lang="en-US" altLang="ru-RU" sz="3400" smtClean="0">
                <a:solidFill>
                  <a:srgbClr val="0000FF"/>
                </a:solidFill>
              </a:rPr>
              <a:t>– faktorli dispersiya, </a:t>
            </a:r>
            <a:r>
              <a:rPr lang="ru-RU" altLang="ru-RU" sz="3400" smtClean="0">
                <a:solidFill>
                  <a:srgbClr val="0000FF"/>
                </a:solidFill>
              </a:rPr>
              <a:t>residual dispersion </a:t>
            </a:r>
            <a:r>
              <a:rPr lang="en-US" altLang="ru-RU" sz="3400" smtClean="0">
                <a:solidFill>
                  <a:srgbClr val="0000FF"/>
                </a:solidFill>
              </a:rPr>
              <a:t>– qoldiq dispersiya, </a:t>
            </a:r>
            <a:r>
              <a:rPr lang="ru-RU" altLang="ru-RU" sz="3400" smtClean="0">
                <a:solidFill>
                  <a:srgbClr val="0000FF"/>
                </a:solidFill>
              </a:rPr>
              <a:t>multivariate analysis of variance </a:t>
            </a:r>
            <a:r>
              <a:rPr lang="en-US" altLang="ru-RU" sz="3400" smtClean="0">
                <a:solidFill>
                  <a:srgbClr val="0000FF"/>
                </a:solidFill>
              </a:rPr>
              <a:t>–ko’p faktorli dispersion tahlil,</a:t>
            </a:r>
            <a:r>
              <a:rPr lang="ru-RU" altLang="ru-RU" sz="3400" smtClean="0">
                <a:solidFill>
                  <a:srgbClr val="0000FF"/>
                </a:solidFill>
              </a:rPr>
              <a:t> correlation coefficient – </a:t>
            </a:r>
            <a:r>
              <a:rPr lang="en-US" altLang="ru-RU" sz="3400" smtClean="0">
                <a:solidFill>
                  <a:srgbClr val="0000FF"/>
                </a:solidFill>
              </a:rPr>
              <a:t>korrelyatsiya koeffisienti</a:t>
            </a:r>
            <a:r>
              <a:rPr lang="ru-RU" altLang="ru-RU" sz="3400" smtClean="0">
                <a:solidFill>
                  <a:srgbClr val="0000FF"/>
                </a:solidFill>
              </a:rPr>
              <a:t>, regression analysis - </a:t>
            </a:r>
            <a:r>
              <a:rPr lang="en-US" altLang="ru-RU" sz="3400" smtClean="0">
                <a:solidFill>
                  <a:srgbClr val="0000FF"/>
                </a:solidFill>
              </a:rPr>
              <a:t> regression tahlil</a:t>
            </a:r>
            <a:r>
              <a:rPr lang="ru-RU" altLang="ru-RU" sz="3400" smtClean="0">
                <a:solidFill>
                  <a:srgbClr val="0000FF"/>
                </a:solidFill>
              </a:rPr>
              <a:t>,method least-squares – </a:t>
            </a:r>
            <a:r>
              <a:rPr lang="en-US" altLang="ru-RU" sz="3400" smtClean="0">
                <a:solidFill>
                  <a:srgbClr val="0000FF"/>
                </a:solidFill>
              </a:rPr>
              <a:t>eng kichik kvadratlar usuli</a:t>
            </a:r>
            <a:endParaRPr lang="ru-RU" altLang="ru-RU" sz="3400"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body" sz="half" idx="1"/>
          </p:nvPr>
        </p:nvSpPr>
        <p:spPr>
          <a:xfrm>
            <a:off x="468313" y="333375"/>
            <a:ext cx="8351837" cy="4530725"/>
          </a:xfrm>
        </p:spPr>
        <p:txBody>
          <a:bodyPr/>
          <a:lstStyle/>
          <a:p>
            <a:pPr marL="0" indent="0" algn="ctr" eaLnBrk="1" hangingPunct="1">
              <a:lnSpc>
                <a:spcPct val="90000"/>
              </a:lnSpc>
              <a:buFont typeface="Wingdings" panose="05000000000000000000" pitchFamily="2" charset="2"/>
              <a:buNone/>
            </a:pPr>
            <a:r>
              <a:rPr lang="en-US" altLang="ru-RU" sz="3600" smtClean="0">
                <a:solidFill>
                  <a:srgbClr val="0000FF"/>
                </a:solidFill>
              </a:rPr>
              <a:t>   X tasodifiy miqdorning matematik kutilishi</a:t>
            </a:r>
          </a:p>
          <a:p>
            <a:pPr marL="0" indent="0" algn="ctr" eaLnBrk="1" hangingPunct="1">
              <a:lnSpc>
                <a:spcPct val="90000"/>
              </a:lnSpc>
              <a:buFont typeface="Wingdings" panose="05000000000000000000" pitchFamily="2" charset="2"/>
              <a:buNone/>
            </a:pPr>
            <a:r>
              <a:rPr lang="en-US" altLang="ru-RU" sz="3600" smtClean="0">
                <a:solidFill>
                  <a:srgbClr val="0000FF"/>
                </a:solidFill>
              </a:rPr>
              <a:t>   </a:t>
            </a:r>
            <a:endParaRPr lang="ru-RU" altLang="ru-RU" sz="3600" smtClean="0">
              <a:solidFill>
                <a:srgbClr val="0000FF"/>
              </a:solidFill>
            </a:endParaRPr>
          </a:p>
        </p:txBody>
      </p:sp>
      <p:graphicFrame>
        <p:nvGraphicFramePr>
          <p:cNvPr id="210947" name="Group 3"/>
          <p:cNvGraphicFramePr>
            <a:graphicFrameLocks noGrp="1"/>
          </p:cNvGraphicFramePr>
          <p:nvPr>
            <p:ph sz="half" idx="2"/>
          </p:nvPr>
        </p:nvGraphicFramePr>
        <p:xfrm>
          <a:off x="611188" y="1844675"/>
          <a:ext cx="7777162" cy="1800226"/>
        </p:xfrm>
        <a:graphic>
          <a:graphicData uri="http://schemas.openxmlformats.org/drawingml/2006/table">
            <a:tbl>
              <a:tblPr/>
              <a:tblGrid>
                <a:gridCol w="1296987">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6988">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296987">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tblGrid>
              <a:tr h="90011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3</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4</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5</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011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75" name="Rectangle 26"/>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76" name="Rectangle 27"/>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77" name="Rectangle 28"/>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78" name="Rectangle 29"/>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79" name="Rectangle 31"/>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80" name="Rectangle 33"/>
          <p:cNvSpPr>
            <a:spLocks noChangeArrowheads="1"/>
          </p:cNvSpPr>
          <p:nvPr/>
        </p:nvSpPr>
        <p:spPr bwMode="auto">
          <a:xfrm>
            <a:off x="0" y="33004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081" name="Rectangle 36"/>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2050" name="Object 35"/>
          <p:cNvGraphicFramePr>
            <a:graphicFrameLocks noChangeAspect="1"/>
          </p:cNvGraphicFramePr>
          <p:nvPr/>
        </p:nvGraphicFramePr>
        <p:xfrm>
          <a:off x="250825" y="3860800"/>
          <a:ext cx="8569325" cy="1728788"/>
        </p:xfrm>
        <a:graphic>
          <a:graphicData uri="http://schemas.openxmlformats.org/presentationml/2006/ole">
            <mc:AlternateContent xmlns:mc="http://schemas.openxmlformats.org/markup-compatibility/2006">
              <mc:Choice xmlns:v="urn:schemas-microsoft-com:vml" Requires="v">
                <p:oleObj spid="_x0000_s2121" name="Формула" r:id="rId3" imgW="3365500" imgH="431800" progId="Equation.3">
                  <p:embed/>
                </p:oleObj>
              </mc:Choice>
              <mc:Fallback>
                <p:oleObj name="Формула" r:id="rId3" imgW="3365500" imgH="431800" progId="Equation.3">
                  <p:embed/>
                  <p:pic>
                    <p:nvPicPr>
                      <p:cNvPr id="0" name="Object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3860800"/>
                        <a:ext cx="8569325" cy="1728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body" sz="half" idx="1"/>
          </p:nvPr>
        </p:nvSpPr>
        <p:spPr>
          <a:xfrm>
            <a:off x="468313" y="333375"/>
            <a:ext cx="8351837" cy="4530725"/>
          </a:xfrm>
        </p:spPr>
        <p:txBody>
          <a:bodyPr/>
          <a:lstStyle/>
          <a:p>
            <a:pPr marL="0" indent="0" algn="just" eaLnBrk="1" hangingPunct="1">
              <a:lnSpc>
                <a:spcPct val="90000"/>
              </a:lnSpc>
              <a:buFont typeface="Wingdings" panose="05000000000000000000" pitchFamily="2" charset="2"/>
              <a:buNone/>
            </a:pPr>
            <a:r>
              <a:rPr lang="en-US" altLang="ru-RU" sz="3200" smtClean="0">
                <a:solidFill>
                  <a:srgbClr val="0000FF"/>
                </a:solidFill>
              </a:rPr>
              <a:t>   X tasodifiy miqdorning dispersiyasi deb uning matematik kutilishidan chetlanishi kvadratining o’rtacha qiymatiga aytiladi.</a:t>
            </a:r>
          </a:p>
          <a:p>
            <a:pPr marL="0" indent="0" algn="just" eaLnBrk="1" hangingPunct="1">
              <a:lnSpc>
                <a:spcPct val="90000"/>
              </a:lnSpc>
              <a:buFont typeface="Wingdings" panose="05000000000000000000" pitchFamily="2" charset="2"/>
              <a:buNone/>
            </a:pPr>
            <a:r>
              <a:rPr lang="en-US" altLang="ru-RU" sz="3200" smtClean="0">
                <a:solidFill>
                  <a:srgbClr val="0000FF"/>
                </a:solidFill>
              </a:rPr>
              <a:t>   </a:t>
            </a:r>
            <a:endParaRPr lang="ru-RU" altLang="ru-RU" sz="3200" smtClean="0">
              <a:solidFill>
                <a:srgbClr val="0000FF"/>
              </a:solidFill>
            </a:endParaRPr>
          </a:p>
        </p:txBody>
      </p:sp>
      <p:graphicFrame>
        <p:nvGraphicFramePr>
          <p:cNvPr id="211971" name="Group 3"/>
          <p:cNvGraphicFramePr>
            <a:graphicFrameLocks noGrp="1"/>
          </p:cNvGraphicFramePr>
          <p:nvPr>
            <p:ph sz="half" idx="2"/>
          </p:nvPr>
        </p:nvGraphicFramePr>
        <p:xfrm>
          <a:off x="611188" y="1844675"/>
          <a:ext cx="7345362" cy="1323976"/>
        </p:xfrm>
        <a:graphic>
          <a:graphicData uri="http://schemas.openxmlformats.org/drawingml/2006/table">
            <a:tbl>
              <a:tblPr/>
              <a:tblGrid>
                <a:gridCol w="1223962">
                  <a:extLst>
                    <a:ext uri="{9D8B030D-6E8A-4147-A177-3AD203B41FA5}">
                      <a16:colId xmlns:a16="http://schemas.microsoft.com/office/drawing/2014/main" val="20000"/>
                    </a:ext>
                  </a:extLst>
                </a:gridCol>
                <a:gridCol w="1223963">
                  <a:extLst>
                    <a:ext uri="{9D8B030D-6E8A-4147-A177-3AD203B41FA5}">
                      <a16:colId xmlns:a16="http://schemas.microsoft.com/office/drawing/2014/main" val="20001"/>
                    </a:ext>
                  </a:extLst>
                </a:gridCol>
                <a:gridCol w="1225550">
                  <a:extLst>
                    <a:ext uri="{9D8B030D-6E8A-4147-A177-3AD203B41FA5}">
                      <a16:colId xmlns:a16="http://schemas.microsoft.com/office/drawing/2014/main" val="20002"/>
                    </a:ext>
                  </a:extLst>
                </a:gridCol>
                <a:gridCol w="1223962">
                  <a:extLst>
                    <a:ext uri="{9D8B030D-6E8A-4147-A177-3AD203B41FA5}">
                      <a16:colId xmlns:a16="http://schemas.microsoft.com/office/drawing/2014/main" val="20003"/>
                    </a:ext>
                  </a:extLst>
                </a:gridCol>
                <a:gridCol w="1223963">
                  <a:extLst>
                    <a:ext uri="{9D8B030D-6E8A-4147-A177-3AD203B41FA5}">
                      <a16:colId xmlns:a16="http://schemas.microsoft.com/office/drawing/2014/main" val="20004"/>
                    </a:ext>
                  </a:extLst>
                </a:gridCol>
                <a:gridCol w="1223962">
                  <a:extLst>
                    <a:ext uri="{9D8B030D-6E8A-4147-A177-3AD203B41FA5}">
                      <a16:colId xmlns:a16="http://schemas.microsoft.com/office/drawing/2014/main" val="20005"/>
                    </a:ext>
                  </a:extLst>
                </a:gridCol>
              </a:tblGrid>
              <a:tr h="6619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3</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4</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5</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619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9" name="Rectangle 26"/>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0" name="Rectangle 27"/>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1" name="Rectangle 28"/>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2" name="Rectangle 29"/>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3" name="Rectangle 31"/>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4" name="Rectangle 33"/>
          <p:cNvSpPr>
            <a:spLocks noChangeArrowheads="1"/>
          </p:cNvSpPr>
          <p:nvPr/>
        </p:nvSpPr>
        <p:spPr bwMode="auto">
          <a:xfrm>
            <a:off x="0" y="33004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105" name="Rectangle 36"/>
          <p:cNvSpPr>
            <a:spLocks noChangeArrowheads="1"/>
          </p:cNvSpPr>
          <p:nvPr/>
        </p:nvSpPr>
        <p:spPr bwMode="auto">
          <a:xfrm>
            <a:off x="0" y="30099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3074" name="Object 35"/>
          <p:cNvGraphicFramePr>
            <a:graphicFrameLocks noChangeAspect="1"/>
          </p:cNvGraphicFramePr>
          <p:nvPr/>
        </p:nvGraphicFramePr>
        <p:xfrm>
          <a:off x="323850" y="3500438"/>
          <a:ext cx="8820150" cy="2376487"/>
        </p:xfrm>
        <a:graphic>
          <a:graphicData uri="http://schemas.openxmlformats.org/presentationml/2006/ole">
            <mc:AlternateContent xmlns:mc="http://schemas.openxmlformats.org/markup-compatibility/2006">
              <mc:Choice xmlns:v="urn:schemas-microsoft-com:vml" Requires="v">
                <p:oleObj spid="_x0000_s3145" name="Формула" r:id="rId3" imgW="3860800" imgH="838200" progId="Equation.3">
                  <p:embed/>
                </p:oleObj>
              </mc:Choice>
              <mc:Fallback>
                <p:oleObj name="Формула" r:id="rId3" imgW="3860800" imgH="838200" progId="Equation.3">
                  <p:embed/>
                  <p:pic>
                    <p:nvPicPr>
                      <p:cNvPr id="0" name="Object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500438"/>
                        <a:ext cx="8820150" cy="23764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body" sz="half" idx="1"/>
          </p:nvPr>
        </p:nvSpPr>
        <p:spPr>
          <a:xfrm>
            <a:off x="468313" y="333375"/>
            <a:ext cx="8351837" cy="4530725"/>
          </a:xfrm>
        </p:spPr>
        <p:txBody>
          <a:bodyPr/>
          <a:lstStyle/>
          <a:p>
            <a:pPr marL="0" indent="0" algn="just" eaLnBrk="1" hangingPunct="1">
              <a:lnSpc>
                <a:spcPct val="90000"/>
              </a:lnSpc>
              <a:buFont typeface="Wingdings" panose="05000000000000000000" pitchFamily="2" charset="2"/>
              <a:buNone/>
            </a:pPr>
            <a:r>
              <a:rPr lang="en-US" altLang="ru-RU" sz="3200" smtClean="0">
                <a:solidFill>
                  <a:srgbClr val="0000FF"/>
                </a:solidFill>
              </a:rPr>
              <a:t>   X tasodifiy miqdorning o’rtacha kvadratik chetlanishi uning dispersiyasidan olingan  kvadrat ildizga teng.</a:t>
            </a:r>
          </a:p>
          <a:p>
            <a:pPr marL="0" indent="0" algn="just" eaLnBrk="1" hangingPunct="1">
              <a:lnSpc>
                <a:spcPct val="90000"/>
              </a:lnSpc>
              <a:buFont typeface="Wingdings" panose="05000000000000000000" pitchFamily="2" charset="2"/>
              <a:buNone/>
            </a:pPr>
            <a:r>
              <a:rPr lang="en-US" altLang="ru-RU" sz="3200" smtClean="0">
                <a:solidFill>
                  <a:srgbClr val="0000FF"/>
                </a:solidFill>
              </a:rPr>
              <a:t>   </a:t>
            </a:r>
            <a:endParaRPr lang="ru-RU" altLang="ru-RU" sz="3200" smtClean="0">
              <a:solidFill>
                <a:srgbClr val="0000FF"/>
              </a:solidFill>
            </a:endParaRPr>
          </a:p>
        </p:txBody>
      </p:sp>
      <p:graphicFrame>
        <p:nvGraphicFramePr>
          <p:cNvPr id="130074" name="Group 26"/>
          <p:cNvGraphicFramePr>
            <a:graphicFrameLocks noGrp="1"/>
          </p:cNvGraphicFramePr>
          <p:nvPr>
            <p:ph sz="half" idx="2"/>
          </p:nvPr>
        </p:nvGraphicFramePr>
        <p:xfrm>
          <a:off x="611188" y="1844675"/>
          <a:ext cx="7345362" cy="1323976"/>
        </p:xfrm>
        <a:graphic>
          <a:graphicData uri="http://schemas.openxmlformats.org/drawingml/2006/table">
            <a:tbl>
              <a:tblPr/>
              <a:tblGrid>
                <a:gridCol w="1223962">
                  <a:extLst>
                    <a:ext uri="{9D8B030D-6E8A-4147-A177-3AD203B41FA5}">
                      <a16:colId xmlns:a16="http://schemas.microsoft.com/office/drawing/2014/main" val="20000"/>
                    </a:ext>
                  </a:extLst>
                </a:gridCol>
                <a:gridCol w="1223963">
                  <a:extLst>
                    <a:ext uri="{9D8B030D-6E8A-4147-A177-3AD203B41FA5}">
                      <a16:colId xmlns:a16="http://schemas.microsoft.com/office/drawing/2014/main" val="20001"/>
                    </a:ext>
                  </a:extLst>
                </a:gridCol>
                <a:gridCol w="1225550">
                  <a:extLst>
                    <a:ext uri="{9D8B030D-6E8A-4147-A177-3AD203B41FA5}">
                      <a16:colId xmlns:a16="http://schemas.microsoft.com/office/drawing/2014/main" val="20002"/>
                    </a:ext>
                  </a:extLst>
                </a:gridCol>
                <a:gridCol w="1223962">
                  <a:extLst>
                    <a:ext uri="{9D8B030D-6E8A-4147-A177-3AD203B41FA5}">
                      <a16:colId xmlns:a16="http://schemas.microsoft.com/office/drawing/2014/main" val="20003"/>
                    </a:ext>
                  </a:extLst>
                </a:gridCol>
                <a:gridCol w="1223963">
                  <a:extLst>
                    <a:ext uri="{9D8B030D-6E8A-4147-A177-3AD203B41FA5}">
                      <a16:colId xmlns:a16="http://schemas.microsoft.com/office/drawing/2014/main" val="20004"/>
                    </a:ext>
                  </a:extLst>
                </a:gridCol>
                <a:gridCol w="1223962">
                  <a:extLst>
                    <a:ext uri="{9D8B030D-6E8A-4147-A177-3AD203B41FA5}">
                      <a16:colId xmlns:a16="http://schemas.microsoft.com/office/drawing/2014/main" val="20005"/>
                    </a:ext>
                  </a:extLst>
                </a:gridCol>
              </a:tblGrid>
              <a:tr h="6619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3</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4</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5</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619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1/6</a:t>
                      </a:r>
                      <a:endParaRPr kumimoji="0" lang="ru-RU" sz="26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23" name="Rectangle 30"/>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4124" name="Rectangle 32"/>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4125" name="Rectangle 34"/>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4126" name="Rectangle 36"/>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4127" name="Rectangle 38"/>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4128" name="Rectangle 40"/>
          <p:cNvSpPr>
            <a:spLocks noChangeArrowheads="1"/>
          </p:cNvSpPr>
          <p:nvPr/>
        </p:nvSpPr>
        <p:spPr bwMode="auto">
          <a:xfrm>
            <a:off x="0" y="33004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4098" name="Object 39"/>
          <p:cNvGraphicFramePr>
            <a:graphicFrameLocks noChangeAspect="1"/>
          </p:cNvGraphicFramePr>
          <p:nvPr/>
        </p:nvGraphicFramePr>
        <p:xfrm>
          <a:off x="1042988" y="3933825"/>
          <a:ext cx="6840537" cy="1720850"/>
        </p:xfrm>
        <a:graphic>
          <a:graphicData uri="http://schemas.openxmlformats.org/presentationml/2006/ole">
            <mc:AlternateContent xmlns:mc="http://schemas.openxmlformats.org/markup-compatibility/2006">
              <mc:Choice xmlns:v="urn:schemas-microsoft-com:vml" Requires="v">
                <p:oleObj spid="_x0000_s4168" name="Формула" r:id="rId3" imgW="1396394" imgH="253890" progId="Equation.3">
                  <p:embed/>
                </p:oleObj>
              </mc:Choice>
              <mc:Fallback>
                <p:oleObj name="Формула" r:id="rId3" imgW="1396394" imgH="253890" progId="Equation.3">
                  <p:embed/>
                  <p:pic>
                    <p:nvPicPr>
                      <p:cNvPr id="0" name="Object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3933825"/>
                        <a:ext cx="6840537" cy="1720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Oval 4"/>
          <p:cNvSpPr>
            <a:spLocks noChangeArrowheads="1"/>
          </p:cNvSpPr>
          <p:nvPr/>
        </p:nvSpPr>
        <p:spPr bwMode="auto">
          <a:xfrm>
            <a:off x="1187450" y="130175"/>
            <a:ext cx="6840538" cy="6597650"/>
          </a:xfrm>
          <a:prstGeom prst="ellipse">
            <a:avLst/>
          </a:prstGeom>
          <a:solidFill>
            <a:schemeClr val="tx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5363" name="Oval 5"/>
          <p:cNvSpPr>
            <a:spLocks noChangeArrowheads="1"/>
          </p:cNvSpPr>
          <p:nvPr/>
        </p:nvSpPr>
        <p:spPr bwMode="auto">
          <a:xfrm>
            <a:off x="2124075" y="938213"/>
            <a:ext cx="5040313" cy="489585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5364" name="Oval 6"/>
          <p:cNvSpPr>
            <a:spLocks noChangeArrowheads="1"/>
          </p:cNvSpPr>
          <p:nvPr/>
        </p:nvSpPr>
        <p:spPr bwMode="auto">
          <a:xfrm>
            <a:off x="2944813" y="1785938"/>
            <a:ext cx="3384550" cy="3168650"/>
          </a:xfrm>
          <a:prstGeom prst="ellipse">
            <a:avLst/>
          </a:prstGeom>
          <a:solidFill>
            <a:srgbClr val="FF00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5365" name="Oval 7"/>
          <p:cNvSpPr>
            <a:spLocks noChangeArrowheads="1"/>
          </p:cNvSpPr>
          <p:nvPr/>
        </p:nvSpPr>
        <p:spPr bwMode="auto">
          <a:xfrm>
            <a:off x="3708400" y="2420938"/>
            <a:ext cx="1871663" cy="1728787"/>
          </a:xfrm>
          <a:prstGeom prst="ellipse">
            <a:avLst/>
          </a:prstGeom>
          <a:solidFill>
            <a:srgbClr val="00FF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5366" name="Text Box 8"/>
          <p:cNvSpPr txBox="1">
            <a:spLocks noChangeArrowheads="1"/>
          </p:cNvSpPr>
          <p:nvPr/>
        </p:nvSpPr>
        <p:spPr bwMode="auto">
          <a:xfrm>
            <a:off x="4413250" y="28543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0</a:t>
            </a:r>
            <a:endParaRPr lang="ru-RU" altLang="ru-RU" sz="4400" b="1"/>
          </a:p>
        </p:txBody>
      </p:sp>
      <p:sp>
        <p:nvSpPr>
          <p:cNvPr id="15367" name="Text Box 9"/>
          <p:cNvSpPr txBox="1">
            <a:spLocks noChangeArrowheads="1"/>
          </p:cNvSpPr>
          <p:nvPr/>
        </p:nvSpPr>
        <p:spPr bwMode="auto">
          <a:xfrm>
            <a:off x="3132138" y="28670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1</a:t>
            </a:r>
            <a:endParaRPr lang="ru-RU" altLang="ru-RU" sz="4400" b="1"/>
          </a:p>
        </p:txBody>
      </p:sp>
      <p:sp>
        <p:nvSpPr>
          <p:cNvPr id="15368" name="Text Box 10"/>
          <p:cNvSpPr txBox="1">
            <a:spLocks noChangeArrowheads="1"/>
          </p:cNvSpPr>
          <p:nvPr/>
        </p:nvSpPr>
        <p:spPr bwMode="auto">
          <a:xfrm>
            <a:off x="2268538" y="28670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2</a:t>
            </a:r>
            <a:endParaRPr lang="ru-RU" altLang="ru-RU" sz="4400" b="1"/>
          </a:p>
        </p:txBody>
      </p:sp>
      <p:sp>
        <p:nvSpPr>
          <p:cNvPr id="15369" name="Text Box 11"/>
          <p:cNvSpPr txBox="1">
            <a:spLocks noChangeArrowheads="1"/>
          </p:cNvSpPr>
          <p:nvPr/>
        </p:nvSpPr>
        <p:spPr bwMode="auto">
          <a:xfrm>
            <a:off x="1403350" y="2882900"/>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3</a:t>
            </a:r>
            <a:endParaRPr lang="ru-RU" altLang="ru-RU" sz="4400" b="1"/>
          </a:p>
        </p:txBody>
      </p:sp>
    </p:spTree>
  </p:cSld>
  <p:clrMapOvr>
    <a:masterClrMapping/>
  </p:clrMapOvr>
  <p:transition advClick="0" advTm="10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ru-RU" altLang="ru-RU" smtClean="0"/>
          </a:p>
        </p:txBody>
      </p:sp>
      <p:sp>
        <p:nvSpPr>
          <p:cNvPr id="16387" name="Rectangle 3"/>
          <p:cNvSpPr>
            <a:spLocks noGrp="1" noChangeArrowheads="1"/>
          </p:cNvSpPr>
          <p:nvPr>
            <p:ph type="body" idx="1"/>
          </p:nvPr>
        </p:nvSpPr>
        <p:spPr/>
        <p:txBody>
          <a:bodyPr/>
          <a:lstStyle/>
          <a:p>
            <a:pPr eaLnBrk="1" hangingPunct="1"/>
            <a:endParaRPr lang="ru-RU" altLang="ru-RU" smtClean="0"/>
          </a:p>
        </p:txBody>
      </p:sp>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rcRect l="5817" t="16757" r="3720" b="34917"/>
          <a:stretch>
            <a:fillRect/>
          </a:stretch>
        </p:blipFill>
        <p:spPr bwMode="auto">
          <a:xfrm>
            <a:off x="7938" y="300038"/>
            <a:ext cx="8964612" cy="593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10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xfrm>
            <a:off x="457200" y="333375"/>
            <a:ext cx="8229600" cy="6119813"/>
          </a:xfrm>
        </p:spPr>
        <p:txBody>
          <a:bodyPr/>
          <a:lstStyle/>
          <a:p>
            <a:pPr marL="0" indent="0" algn="just" eaLnBrk="1" hangingPunct="1">
              <a:tabLst>
                <a:tab pos="265113" algn="l"/>
              </a:tabLst>
            </a:pPr>
            <a:r>
              <a:rPr lang="en-US" altLang="ru-RU" smtClean="0">
                <a:solidFill>
                  <a:srgbClr val="0000FF"/>
                </a:solidFill>
              </a:rPr>
              <a:t>Modellashtirish natijalarining u yoki bu faktorga funksional bog’liqligining effektivlik darajasi ko’rinishidagi ifodalanishi tizimlarni modellashtirishning yakuniy maqsadi hisoblanadi. Bu masalaning yechimi faktorlarning o’zaro ta’sirlashuvi natijasida murakkablashishi mumkin. Shuning uchun modeldagi turli parametrlarni bir-biri bilan bog’laydigan analitik bog’liqliklarni topish matematik statistikaning quyidagi usullari guruhini birgalikda qo’llab asoslanishi mumkin: </a:t>
            </a:r>
          </a:p>
          <a:p>
            <a:pPr marL="0" indent="0" algn="just" eaLnBrk="1" hangingPunct="1">
              <a:tabLst>
                <a:tab pos="265113" algn="l"/>
              </a:tabLst>
            </a:pPr>
            <a:r>
              <a:rPr lang="en-US" altLang="ru-RU" smtClean="0">
                <a:solidFill>
                  <a:srgbClr val="0000FF"/>
                </a:solidFill>
              </a:rPr>
              <a:t>dispersion, korrelyasion va regression tahlil. </a:t>
            </a:r>
            <a:endParaRPr lang="ru-RU" altLang="ru-RU"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7813"/>
            <a:ext cx="8229600" cy="560387"/>
          </a:xfrm>
        </p:spPr>
        <p:txBody>
          <a:bodyPr/>
          <a:lstStyle/>
          <a:p>
            <a:pPr algn="ctr" eaLnBrk="1" hangingPunct="1"/>
            <a:r>
              <a:rPr lang="en-US" altLang="ru-RU" sz="3800" b="1" smtClean="0">
                <a:solidFill>
                  <a:schemeClr val="hlink"/>
                </a:solidFill>
              </a:rPr>
              <a:t>DISPERSION  TAHLIL</a:t>
            </a:r>
            <a:r>
              <a:rPr lang="ru-RU" altLang="ru-RU" sz="3800" smtClean="0">
                <a:solidFill>
                  <a:schemeClr val="hlink"/>
                </a:solidFill>
              </a:rPr>
              <a:t> </a:t>
            </a:r>
          </a:p>
        </p:txBody>
      </p:sp>
      <p:sp>
        <p:nvSpPr>
          <p:cNvPr id="18435" name="Rectangle 3"/>
          <p:cNvSpPr>
            <a:spLocks noGrp="1" noChangeArrowheads="1"/>
          </p:cNvSpPr>
          <p:nvPr>
            <p:ph type="body" idx="1"/>
          </p:nvPr>
        </p:nvSpPr>
        <p:spPr>
          <a:xfrm>
            <a:off x="457200" y="981075"/>
            <a:ext cx="8229600" cy="5218113"/>
          </a:xfrm>
        </p:spPr>
        <p:txBody>
          <a:bodyPr/>
          <a:lstStyle/>
          <a:p>
            <a:pPr marL="0" indent="0" algn="just" eaLnBrk="1" hangingPunct="1"/>
            <a:r>
              <a:rPr lang="en-US" altLang="ru-RU" sz="3900" smtClean="0">
                <a:solidFill>
                  <a:srgbClr val="0000FF"/>
                </a:solidFill>
              </a:rPr>
              <a:t>Dispersion  tahlil bir nechta tanlanmalar o’rtacha qiymatini solishtirish masalasini yechishda qo’llaniladi. Agar tekshiruv natijasida ularning matematik kutilishi bir-biridan kam farq qilsa, barcha tanlanmalar birlashtiriladi, tadqiq etilayotgan tizim xossalari haqidagi ma’lumotlar ko’payadi</a:t>
            </a:r>
            <a:r>
              <a:rPr lang="ru-RU" altLang="ru-RU" sz="3900" smtClean="0">
                <a:solidFill>
                  <a:srgbClr val="0000FF"/>
                </a:solidFill>
              </a:rPr>
              <a:t> . </a:t>
            </a:r>
          </a:p>
        </p:txBody>
      </p:sp>
    </p:spTree>
  </p:cSld>
  <p:clrMapOvr>
    <a:masterClrMapping/>
  </p:clrMapOvr>
  <p:transition advClick="0" advTm="10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1"/>
          </p:nvPr>
        </p:nvSpPr>
        <p:spPr>
          <a:xfrm>
            <a:off x="250825" y="227013"/>
            <a:ext cx="8713788" cy="6264275"/>
          </a:xfrm>
        </p:spPr>
        <p:txBody>
          <a:bodyPr/>
          <a:lstStyle/>
          <a:p>
            <a:pPr marL="0" indent="0" algn="just" eaLnBrk="1" hangingPunct="1"/>
            <a:r>
              <a:rPr lang="en-US" altLang="ru-RU" smtClean="0">
                <a:solidFill>
                  <a:srgbClr val="0000FF"/>
                </a:solidFill>
              </a:rPr>
              <a:t>Ko’p faktorli dispersion tahlil tajribada qatnashayotgan faktorlar guruhidan kuzatilayotgan o’zgaruvchiga va uning natijasiga ta’sir qiladigan ixtiyoriy sondagi faktorlarni baholash imkonini beradi.</a:t>
            </a:r>
            <a:endParaRPr lang="en-US" altLang="ru-RU" sz="4100" smtClean="0">
              <a:solidFill>
                <a:srgbClr val="0000FF"/>
              </a:solidFill>
            </a:endParaRPr>
          </a:p>
          <a:p>
            <a:pPr marL="0" indent="0" algn="just" eaLnBrk="1" hangingPunct="1"/>
            <a:r>
              <a:rPr lang="en-US" altLang="ru-RU" smtClean="0">
                <a:solidFill>
                  <a:srgbClr val="0000FF"/>
                </a:solidFill>
              </a:rPr>
              <a:t>Dispersion tahlil sonli va sifatli xususiyatga ega bo’lgan faktorlarni baholash imkonini beradi, dispersion tahlil tenglamalarida faktorlar emas balki ularning “samaralari” qatnashadi. Faktorlar sonli xususiyatga ega bo’ganda, ularning kuzatilayotgan o’zgaruvchi bilan o’zaro aloqasi refressiya tenglamasi orqali ifodalanadi.</a:t>
            </a:r>
            <a:r>
              <a:rPr lang="ru-RU" altLang="ru-RU" smtClean="0">
                <a:solidFill>
                  <a:srgbClr val="0000FF"/>
                </a:solidFill>
              </a:rPr>
              <a:t> </a:t>
            </a:r>
          </a:p>
        </p:txBody>
      </p:sp>
    </p:spTree>
  </p:cSld>
  <p:clrMapOvr>
    <a:masterClrMapping/>
  </p:clrMapOvr>
  <p:transition advClick="0" advTm="10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algn="ctr" eaLnBrk="1" hangingPunct="1"/>
            <a:r>
              <a:rPr lang="en-US" altLang="ru-RU" b="1" smtClean="0"/>
              <a:t>KORRELYATSION TAHLIL</a:t>
            </a:r>
            <a:endParaRPr lang="ru-RU" altLang="ru-RU" b="1" smtClean="0"/>
          </a:p>
        </p:txBody>
      </p:sp>
      <p:sp>
        <p:nvSpPr>
          <p:cNvPr id="5124" name="Rectangle 4"/>
          <p:cNvSpPr>
            <a:spLocks noGrp="1" noChangeArrowheads="1"/>
          </p:cNvSpPr>
          <p:nvPr>
            <p:ph type="body" sz="half" idx="1"/>
          </p:nvPr>
        </p:nvSpPr>
        <p:spPr>
          <a:xfrm>
            <a:off x="457200" y="981075"/>
            <a:ext cx="8291513" cy="5149850"/>
          </a:xfrm>
          <a:noFill/>
        </p:spPr>
        <p:txBody>
          <a:bodyPr/>
          <a:lstStyle/>
          <a:p>
            <a:pPr algn="just" eaLnBrk="1" hangingPunct="1"/>
            <a:r>
              <a:rPr lang="en-US" altLang="ru-RU" sz="3200" smtClean="0">
                <a:solidFill>
                  <a:srgbClr val="0000FF"/>
                </a:solidFill>
              </a:rPr>
              <a:t>Korrelyatsiya</a:t>
            </a:r>
            <a:r>
              <a:rPr lang="ru-RU" altLang="ru-RU" sz="3200" smtClean="0">
                <a:solidFill>
                  <a:srgbClr val="0000FF"/>
                </a:solidFill>
              </a:rPr>
              <a:t> (</a:t>
            </a:r>
            <a:r>
              <a:rPr lang="en-US" altLang="ru-RU" sz="3200" smtClean="0">
                <a:solidFill>
                  <a:srgbClr val="0000FF"/>
                </a:solidFill>
              </a:rPr>
              <a:t>lot</a:t>
            </a:r>
            <a:r>
              <a:rPr lang="ru-RU" altLang="ru-RU" sz="3200" smtClean="0">
                <a:solidFill>
                  <a:srgbClr val="0000FF"/>
                </a:solidFill>
                <a:hlinkClick r:id="rId3" tooltip="Латинский язык"/>
              </a:rPr>
              <a:t>.</a:t>
            </a:r>
            <a:r>
              <a:rPr lang="ru-RU" altLang="ru-RU" sz="3200" smtClean="0">
                <a:solidFill>
                  <a:srgbClr val="0000FF"/>
                </a:solidFill>
              </a:rPr>
              <a:t> </a:t>
            </a:r>
            <a:r>
              <a:rPr lang="ru-RU" altLang="ru-RU" sz="3200" i="1" smtClean="0">
                <a:solidFill>
                  <a:srgbClr val="0000FF"/>
                </a:solidFill>
              </a:rPr>
              <a:t>correlatio</a:t>
            </a:r>
            <a:r>
              <a:rPr lang="ru-RU" altLang="ru-RU" sz="3200" smtClean="0">
                <a:solidFill>
                  <a:srgbClr val="0000FF"/>
                </a:solidFill>
              </a:rPr>
              <a:t> — </a:t>
            </a:r>
            <a:r>
              <a:rPr lang="en-US" altLang="ru-RU" sz="3200" smtClean="0">
                <a:solidFill>
                  <a:srgbClr val="0000FF"/>
                </a:solidFill>
              </a:rPr>
              <a:t>o’zaro munosabat, o’zaro bog’lanish</a:t>
            </a:r>
            <a:r>
              <a:rPr lang="ru-RU" altLang="ru-RU" sz="3200" smtClean="0">
                <a:solidFill>
                  <a:srgbClr val="0000FF"/>
                </a:solidFill>
              </a:rPr>
              <a:t>), </a:t>
            </a:r>
            <a:r>
              <a:rPr lang="en-US" altLang="ru-RU" sz="3200" smtClean="0">
                <a:solidFill>
                  <a:srgbClr val="0000FF"/>
                </a:solidFill>
              </a:rPr>
              <a:t>korrelyatsion bog’liqlik</a:t>
            </a:r>
            <a:r>
              <a:rPr lang="ru-RU" altLang="ru-RU" sz="3200" smtClean="0">
                <a:solidFill>
                  <a:srgbClr val="0000FF"/>
                </a:solidFill>
              </a:rPr>
              <a:t> — </a:t>
            </a:r>
            <a:r>
              <a:rPr lang="en-US" altLang="ru-RU" sz="3200" smtClean="0">
                <a:solidFill>
                  <a:srgbClr val="0000FF"/>
                </a:solidFill>
              </a:rPr>
              <a:t>ikki yoki bir nechta tasodifiy miqdorlarning statistik o’zaro bog’liqligi. </a:t>
            </a:r>
          </a:p>
          <a:p>
            <a:pPr algn="just" eaLnBrk="1" hangingPunct="1"/>
            <a:r>
              <a:rPr lang="uz-Cyrl-UZ" altLang="ru-RU" sz="3200" smtClean="0">
                <a:solidFill>
                  <a:srgbClr val="0000FF"/>
                </a:solidFill>
              </a:rPr>
              <a:t>2 тасодифий миқдорнинг қўшма тақсимотини тавсифлаш учун </a:t>
            </a:r>
            <a:r>
              <a:rPr lang="ru-RU" altLang="ru-RU" sz="3200" b="1" smtClean="0">
                <a:solidFill>
                  <a:srgbClr val="0000FF"/>
                </a:solidFill>
              </a:rPr>
              <a:t>ковариация</a:t>
            </a:r>
            <a:r>
              <a:rPr lang="ru-RU" altLang="ru-RU" sz="3200" smtClean="0">
                <a:solidFill>
                  <a:srgbClr val="0000FF"/>
                </a:solidFill>
              </a:rPr>
              <a:t> (</a:t>
            </a:r>
            <a:r>
              <a:rPr lang="uz-Cyrl-UZ" altLang="ru-RU" sz="3200" smtClean="0">
                <a:solidFill>
                  <a:srgbClr val="0000FF"/>
                </a:solidFill>
              </a:rPr>
              <a:t>ёки</a:t>
            </a:r>
            <a:r>
              <a:rPr lang="ru-RU" altLang="ru-RU" sz="3200" smtClean="0">
                <a:solidFill>
                  <a:srgbClr val="0000FF"/>
                </a:solidFill>
              </a:rPr>
              <a:t> </a:t>
            </a:r>
            <a:r>
              <a:rPr lang="ru-RU" altLang="ru-RU" sz="3200" b="1" smtClean="0">
                <a:solidFill>
                  <a:srgbClr val="0000FF"/>
                </a:solidFill>
              </a:rPr>
              <a:t>корреляцион момент</a:t>
            </a:r>
            <a:r>
              <a:rPr lang="ru-RU" altLang="ru-RU" sz="3200" smtClean="0">
                <a:solidFill>
                  <a:srgbClr val="0000FF"/>
                </a:solidFill>
              </a:rPr>
              <a:t>)</a:t>
            </a:r>
            <a:r>
              <a:rPr lang="uz-Cyrl-UZ" altLang="ru-RU" sz="3200" smtClean="0">
                <a:solidFill>
                  <a:srgbClr val="0000FF"/>
                </a:solidFill>
              </a:rPr>
              <a:t> дан фойланилади</a:t>
            </a:r>
            <a:r>
              <a:rPr lang="ru-RU" altLang="ru-RU" sz="3200" smtClean="0">
                <a:solidFill>
                  <a:srgbClr val="0000FF"/>
                </a:solidFill>
              </a:rPr>
              <a:t>. </a:t>
            </a:r>
          </a:p>
        </p:txBody>
      </p:sp>
      <p:graphicFrame>
        <p:nvGraphicFramePr>
          <p:cNvPr id="5122" name="Object 6"/>
          <p:cNvGraphicFramePr>
            <a:graphicFrameLocks noGrp="1" noChangeAspect="1"/>
          </p:cNvGraphicFramePr>
          <p:nvPr>
            <p:ph sz="half" idx="2"/>
          </p:nvPr>
        </p:nvGraphicFramePr>
        <p:xfrm>
          <a:off x="323850" y="5516563"/>
          <a:ext cx="8316913" cy="1008062"/>
        </p:xfrm>
        <a:graphic>
          <a:graphicData uri="http://schemas.openxmlformats.org/presentationml/2006/ole">
            <mc:AlternateContent xmlns:mc="http://schemas.openxmlformats.org/markup-compatibility/2006">
              <mc:Choice xmlns:v="urn:schemas-microsoft-com:vml" Requires="v">
                <p:oleObj spid="_x0000_s5164" name="Формула" r:id="rId4" imgW="2882900" imgH="241300" progId="Equation.3">
                  <p:embed/>
                </p:oleObj>
              </mc:Choice>
              <mc:Fallback>
                <p:oleObj name="Формула" r:id="rId4" imgW="2882900" imgH="24130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5516563"/>
                        <a:ext cx="8316913" cy="1008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7813"/>
            <a:ext cx="8229600" cy="415925"/>
          </a:xfrm>
        </p:spPr>
        <p:txBody>
          <a:bodyPr/>
          <a:lstStyle/>
          <a:p>
            <a:pPr algn="ctr" eaLnBrk="1" hangingPunct="1"/>
            <a:r>
              <a:rPr lang="en-US" altLang="ru-RU" sz="3800" b="1" smtClean="0"/>
              <a:t>KORRELYATSION TAHLIL</a:t>
            </a:r>
            <a:endParaRPr lang="ru-RU" altLang="ru-RU" sz="3800" b="1" smtClean="0"/>
          </a:p>
        </p:txBody>
      </p:sp>
      <p:sp>
        <p:nvSpPr>
          <p:cNvPr id="20483" name="Rectangle 3"/>
          <p:cNvSpPr>
            <a:spLocks noGrp="1" noChangeArrowheads="1"/>
          </p:cNvSpPr>
          <p:nvPr>
            <p:ph type="body" idx="1"/>
          </p:nvPr>
        </p:nvSpPr>
        <p:spPr>
          <a:xfrm>
            <a:off x="179388" y="765175"/>
            <a:ext cx="8651875" cy="5505450"/>
          </a:xfrm>
        </p:spPr>
        <p:txBody>
          <a:bodyPr/>
          <a:lstStyle/>
          <a:p>
            <a:pPr marL="0" indent="0" algn="just" eaLnBrk="1" hangingPunct="1">
              <a:buFont typeface="Wingdings" panose="05000000000000000000" pitchFamily="2" charset="2"/>
              <a:buNone/>
            </a:pPr>
            <a:r>
              <a:rPr lang="en-US" altLang="ru-RU" sz="4200" smtClean="0">
                <a:solidFill>
                  <a:srgbClr val="0000FF"/>
                </a:solidFill>
              </a:rPr>
              <a:t>      Korrelyatsion tahlil yordamida o’zgaruvchi qiymatlarning ular o’rtacha qiymatlariga nisbatan sochilishini baholash orqali x va y o’zgaruvchilar orasidagi bog’lanish darajasi aniqlanadi. </a:t>
            </a:r>
            <a:endParaRPr lang="ru-RU" altLang="ru-RU" sz="4200" smtClean="0">
              <a:solidFill>
                <a:srgbClr val="0000FF"/>
              </a:solidFill>
            </a:endParaRPr>
          </a:p>
        </p:txBody>
      </p:sp>
      <p:pic>
        <p:nvPicPr>
          <p:cNvPr id="204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4724400"/>
            <a:ext cx="8642350"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10000">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Oval 2"/>
          <p:cNvSpPr>
            <a:spLocks noChangeArrowheads="1"/>
          </p:cNvSpPr>
          <p:nvPr/>
        </p:nvSpPr>
        <p:spPr bwMode="auto">
          <a:xfrm>
            <a:off x="1187450" y="130175"/>
            <a:ext cx="6840538" cy="6597650"/>
          </a:xfrm>
          <a:prstGeom prst="ellipse">
            <a:avLst/>
          </a:prstGeom>
          <a:solidFill>
            <a:schemeClr val="tx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1507" name="Oval 3"/>
          <p:cNvSpPr>
            <a:spLocks noChangeArrowheads="1"/>
          </p:cNvSpPr>
          <p:nvPr/>
        </p:nvSpPr>
        <p:spPr bwMode="auto">
          <a:xfrm>
            <a:off x="2124075" y="938213"/>
            <a:ext cx="5040313" cy="489585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1508" name="Oval 4"/>
          <p:cNvSpPr>
            <a:spLocks noChangeArrowheads="1"/>
          </p:cNvSpPr>
          <p:nvPr/>
        </p:nvSpPr>
        <p:spPr bwMode="auto">
          <a:xfrm>
            <a:off x="2944813" y="1785938"/>
            <a:ext cx="3384550" cy="3168650"/>
          </a:xfrm>
          <a:prstGeom prst="ellipse">
            <a:avLst/>
          </a:prstGeom>
          <a:solidFill>
            <a:srgbClr val="FF00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1509" name="Oval 5"/>
          <p:cNvSpPr>
            <a:spLocks noChangeArrowheads="1"/>
          </p:cNvSpPr>
          <p:nvPr/>
        </p:nvSpPr>
        <p:spPr bwMode="auto">
          <a:xfrm>
            <a:off x="3708400" y="2420938"/>
            <a:ext cx="1871663" cy="1728787"/>
          </a:xfrm>
          <a:prstGeom prst="ellipse">
            <a:avLst/>
          </a:prstGeom>
          <a:solidFill>
            <a:srgbClr val="00FF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21510" name="Text Box 6"/>
          <p:cNvSpPr txBox="1">
            <a:spLocks noChangeArrowheads="1"/>
          </p:cNvSpPr>
          <p:nvPr/>
        </p:nvSpPr>
        <p:spPr bwMode="auto">
          <a:xfrm>
            <a:off x="4413250" y="28543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0</a:t>
            </a:r>
            <a:endParaRPr lang="ru-RU" altLang="ru-RU" sz="4400" b="1"/>
          </a:p>
        </p:txBody>
      </p:sp>
      <p:sp>
        <p:nvSpPr>
          <p:cNvPr id="21511" name="Text Box 7"/>
          <p:cNvSpPr txBox="1">
            <a:spLocks noChangeArrowheads="1"/>
          </p:cNvSpPr>
          <p:nvPr/>
        </p:nvSpPr>
        <p:spPr bwMode="auto">
          <a:xfrm>
            <a:off x="3132138" y="28670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1</a:t>
            </a:r>
            <a:endParaRPr lang="ru-RU" altLang="ru-RU" sz="4400" b="1"/>
          </a:p>
        </p:txBody>
      </p:sp>
      <p:sp>
        <p:nvSpPr>
          <p:cNvPr id="21512" name="Text Box 8"/>
          <p:cNvSpPr txBox="1">
            <a:spLocks noChangeArrowheads="1"/>
          </p:cNvSpPr>
          <p:nvPr/>
        </p:nvSpPr>
        <p:spPr bwMode="auto">
          <a:xfrm>
            <a:off x="2268538" y="2867025"/>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2</a:t>
            </a:r>
            <a:endParaRPr lang="ru-RU" altLang="ru-RU" sz="4400" b="1"/>
          </a:p>
        </p:txBody>
      </p:sp>
      <p:sp>
        <p:nvSpPr>
          <p:cNvPr id="21513" name="Text Box 9"/>
          <p:cNvSpPr txBox="1">
            <a:spLocks noChangeArrowheads="1"/>
          </p:cNvSpPr>
          <p:nvPr/>
        </p:nvSpPr>
        <p:spPr bwMode="auto">
          <a:xfrm>
            <a:off x="1403350" y="2882900"/>
            <a:ext cx="504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4400" b="1"/>
              <a:t>3</a:t>
            </a:r>
            <a:endParaRPr lang="ru-RU" altLang="ru-RU" sz="4400" b="1"/>
          </a:p>
        </p:txBody>
      </p:sp>
    </p:spTree>
  </p:cSld>
  <p:clrMapOvr>
    <a:masterClrMapping/>
  </p:clrMapOvr>
  <p:transition advClick="0" advTm="10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l="5817" t="16740" r="3709" b="13521"/>
          <a:stretch>
            <a:fillRect/>
          </a:stretch>
        </p:blipFill>
        <p:spPr bwMode="auto">
          <a:xfrm>
            <a:off x="50800" y="231775"/>
            <a:ext cx="8964613" cy="636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10000">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ru-RU" altLang="ru-RU" smtClean="0"/>
          </a:p>
        </p:txBody>
      </p:sp>
      <p:sp>
        <p:nvSpPr>
          <p:cNvPr id="23555" name="Rectangle 3"/>
          <p:cNvSpPr>
            <a:spLocks noGrp="1" noChangeArrowheads="1"/>
          </p:cNvSpPr>
          <p:nvPr>
            <p:ph type="body" idx="1"/>
          </p:nvPr>
        </p:nvSpPr>
        <p:spPr/>
        <p:txBody>
          <a:bodyPr/>
          <a:lstStyle/>
          <a:p>
            <a:pPr eaLnBrk="1" hangingPunct="1"/>
            <a:endParaRPr lang="ru-RU" altLang="ru-RU" smtClean="0"/>
          </a:p>
        </p:txBody>
      </p:sp>
      <p:pic>
        <p:nvPicPr>
          <p:cNvPr id="235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260350"/>
            <a:ext cx="8748712"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10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idx="1"/>
          </p:nvPr>
        </p:nvSpPr>
        <p:spPr>
          <a:xfrm>
            <a:off x="323850" y="287338"/>
            <a:ext cx="8507413" cy="6526212"/>
          </a:xfrm>
        </p:spPr>
        <p:txBody>
          <a:bodyPr/>
          <a:lstStyle/>
          <a:p>
            <a:pPr marL="0" indent="0" algn="just" eaLnBrk="1" hangingPunct="1">
              <a:lnSpc>
                <a:spcPct val="90000"/>
              </a:lnSpc>
              <a:buFont typeface="Wingdings" panose="05000000000000000000" pitchFamily="2" charset="2"/>
              <a:buNone/>
            </a:pPr>
            <a:r>
              <a:rPr lang="en-US" altLang="ru-RU" smtClean="0">
                <a:solidFill>
                  <a:srgbClr val="0000FF"/>
                </a:solidFill>
              </a:rPr>
              <a:t>Tarqalish diagrammasini qurish, ya’ni   (x</a:t>
            </a:r>
            <a:r>
              <a:rPr lang="en-US" altLang="ru-RU" baseline="-25000" smtClean="0">
                <a:solidFill>
                  <a:srgbClr val="0000FF"/>
                </a:solidFill>
              </a:rPr>
              <a:t>i</a:t>
            </a:r>
            <a:r>
              <a:rPr lang="en-US" altLang="ru-RU" smtClean="0">
                <a:solidFill>
                  <a:srgbClr val="0000FF"/>
                </a:solidFill>
              </a:rPr>
              <a:t>, y</a:t>
            </a:r>
            <a:r>
              <a:rPr lang="en-US" altLang="ru-RU" baseline="-25000" smtClean="0">
                <a:solidFill>
                  <a:srgbClr val="0000FF"/>
                </a:solidFill>
              </a:rPr>
              <a:t>i</a:t>
            </a:r>
            <a:r>
              <a:rPr lang="en-US" altLang="ru-RU" smtClean="0">
                <a:solidFill>
                  <a:srgbClr val="0000FF"/>
                </a:solidFill>
              </a:rPr>
              <a:t> ) nuqtalarning (x, y) fazoda joylashishini grafik usulda ifodalash zarur.</a:t>
            </a:r>
          </a:p>
          <a:p>
            <a:pPr marL="0" indent="0" algn="just" eaLnBrk="1" hangingPunct="1">
              <a:lnSpc>
                <a:spcPct val="90000"/>
              </a:lnSpc>
              <a:buFontTx/>
              <a:buNone/>
            </a:pPr>
            <a:r>
              <a:rPr lang="en-US" altLang="ru-RU" smtClean="0">
                <a:solidFill>
                  <a:srgbClr val="0000FF"/>
                </a:solidFill>
              </a:rPr>
              <a:t>Agar r</a:t>
            </a:r>
            <a:r>
              <a:rPr lang="en-US" altLang="ru-RU" baseline="-25000" smtClean="0">
                <a:solidFill>
                  <a:srgbClr val="0000FF"/>
                </a:solidFill>
              </a:rPr>
              <a:t>xy</a:t>
            </a:r>
            <a:r>
              <a:rPr lang="en-US" altLang="ru-RU" smtClean="0">
                <a:solidFill>
                  <a:srgbClr val="0000FF"/>
                </a:solidFill>
              </a:rPr>
              <a:t> ≠ 0 bo’lsa, u holda o’zgaruvchilar orasida bog’liqlik mavjud va u r</a:t>
            </a:r>
            <a:r>
              <a:rPr lang="en-US" altLang="ru-RU" baseline="-25000" smtClean="0">
                <a:solidFill>
                  <a:srgbClr val="0000FF"/>
                </a:solidFill>
              </a:rPr>
              <a:t>xy</a:t>
            </a:r>
            <a:r>
              <a:rPr lang="en-US" altLang="ru-RU" smtClean="0">
                <a:solidFill>
                  <a:srgbClr val="0000FF"/>
                </a:solidFill>
              </a:rPr>
              <a:t> qancha katta bo’lsa shuncha kuchli bo’ladi. r</a:t>
            </a:r>
            <a:r>
              <a:rPr lang="en-US" altLang="ru-RU" baseline="-25000" smtClean="0">
                <a:solidFill>
                  <a:srgbClr val="0000FF"/>
                </a:solidFill>
              </a:rPr>
              <a:t>xy</a:t>
            </a:r>
            <a:r>
              <a:rPr lang="en-US" altLang="ru-RU" smtClean="0">
                <a:solidFill>
                  <a:srgbClr val="0000FF"/>
                </a:solidFill>
              </a:rPr>
              <a:t> =1 bo’lganda x va y orasidagi funksional bog’liqlik   y = b</a:t>
            </a:r>
            <a:r>
              <a:rPr lang="en-US" altLang="ru-RU" baseline="-25000" smtClean="0">
                <a:solidFill>
                  <a:srgbClr val="0000FF"/>
                </a:solidFill>
              </a:rPr>
              <a:t>0</a:t>
            </a:r>
            <a:r>
              <a:rPr lang="en-US" altLang="ru-RU" smtClean="0">
                <a:solidFill>
                  <a:srgbClr val="0000FF"/>
                </a:solidFill>
              </a:rPr>
              <a:t> + b</a:t>
            </a:r>
            <a:r>
              <a:rPr lang="en-US" altLang="ru-RU" baseline="-25000" smtClean="0">
                <a:solidFill>
                  <a:srgbClr val="0000FF"/>
                </a:solidFill>
              </a:rPr>
              <a:t>1</a:t>
            </a:r>
            <a:r>
              <a:rPr lang="en-US" altLang="ru-RU" smtClean="0">
                <a:solidFill>
                  <a:srgbClr val="0000FF"/>
                </a:solidFill>
              </a:rPr>
              <a:t>x ko’rinishida bo’ladi, shu bilan birga r</a:t>
            </a:r>
            <a:r>
              <a:rPr lang="en-US" altLang="ru-RU" baseline="-25000" smtClean="0">
                <a:solidFill>
                  <a:srgbClr val="0000FF"/>
                </a:solidFill>
              </a:rPr>
              <a:t>xy</a:t>
            </a:r>
            <a:r>
              <a:rPr lang="en-US" altLang="ru-RU" smtClean="0">
                <a:solidFill>
                  <a:srgbClr val="0000FF"/>
                </a:solidFill>
              </a:rPr>
              <a:t> = +1 bo’lganda musbat korrelyatsiya, ya’ni bir miqdorning katta qiymatiga boshqa miqdorning katta qiymati mos keladi; r</a:t>
            </a:r>
            <a:r>
              <a:rPr lang="en-US" altLang="ru-RU" baseline="-25000" smtClean="0">
                <a:solidFill>
                  <a:srgbClr val="0000FF"/>
                </a:solidFill>
              </a:rPr>
              <a:t>xy</a:t>
            </a:r>
            <a:r>
              <a:rPr lang="en-US" altLang="ru-RU" smtClean="0">
                <a:solidFill>
                  <a:srgbClr val="0000FF"/>
                </a:solidFill>
              </a:rPr>
              <a:t> = −1 da manfiy korrelyatsiya;  </a:t>
            </a:r>
          </a:p>
          <a:p>
            <a:pPr marL="0" indent="0" algn="just" eaLnBrk="1" hangingPunct="1">
              <a:lnSpc>
                <a:spcPct val="90000"/>
              </a:lnSpc>
              <a:buFontTx/>
              <a:buNone/>
            </a:pPr>
            <a:r>
              <a:rPr lang="en-US" altLang="ru-RU" smtClean="0">
                <a:solidFill>
                  <a:srgbClr val="0000FF"/>
                </a:solidFill>
              </a:rPr>
              <a:t>0 &lt; r</a:t>
            </a:r>
            <a:r>
              <a:rPr lang="en-US" altLang="ru-RU" baseline="-25000" smtClean="0">
                <a:solidFill>
                  <a:srgbClr val="0000FF"/>
                </a:solidFill>
              </a:rPr>
              <a:t>xy</a:t>
            </a:r>
            <a:r>
              <a:rPr lang="en-US" altLang="ru-RU" smtClean="0">
                <a:solidFill>
                  <a:srgbClr val="0000FF"/>
                </a:solidFill>
              </a:rPr>
              <a:t> &lt;1  da chiziqli korrelyatsiya tarqalish ehtimoli bilan, yoki chiziqlimas korrelyatsiya.</a:t>
            </a:r>
            <a:r>
              <a:rPr lang="ru-RU" altLang="ru-RU" smtClean="0">
                <a:solidFill>
                  <a:srgbClr val="0000FF"/>
                </a:solidFill>
              </a:rPr>
              <a:t> </a:t>
            </a:r>
          </a:p>
        </p:txBody>
      </p:sp>
    </p:spTree>
  </p:cSld>
  <p:clrMapOvr>
    <a:masterClrMapping/>
  </p:clrMapOvr>
  <p:transition advClick="0" advTm="10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75"/>
            <a:ext cx="9144000" cy="654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4"/>
          <p:cNvSpPr>
            <a:spLocks noChangeArrowheads="1"/>
          </p:cNvSpPr>
          <p:nvPr/>
        </p:nvSpPr>
        <p:spPr bwMode="auto">
          <a:xfrm>
            <a:off x="684213" y="6446838"/>
            <a:ext cx="8045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ru-RU" b="1">
                <a:solidFill>
                  <a:schemeClr val="folHlink"/>
                </a:solidFill>
              </a:rPr>
              <a:t>Rasm-1. O’zgaruvchilar orasidagi korrelyatsiyaning grafik ko’rinishi.</a:t>
            </a:r>
          </a:p>
        </p:txBody>
      </p:sp>
      <p:sp>
        <p:nvSpPr>
          <p:cNvPr id="25604" name="Text Box 5"/>
          <p:cNvSpPr txBox="1">
            <a:spLocks noChangeArrowheads="1"/>
          </p:cNvSpPr>
          <p:nvPr/>
        </p:nvSpPr>
        <p:spPr bwMode="auto">
          <a:xfrm>
            <a:off x="2449513" y="6127750"/>
            <a:ext cx="2159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a:t>1</a:t>
            </a:r>
            <a:endParaRPr lang="ru-RU" altLang="ru-RU"/>
          </a:p>
        </p:txBody>
      </p:sp>
    </p:spTree>
  </p:cSld>
  <p:clrMapOvr>
    <a:masterClrMapping/>
  </p:clrMapOvr>
  <p:transition advClick="0" advTm="10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77813"/>
            <a:ext cx="8229600" cy="774700"/>
          </a:xfrm>
        </p:spPr>
        <p:txBody>
          <a:bodyPr/>
          <a:lstStyle/>
          <a:p>
            <a:pPr algn="ctr" eaLnBrk="1" hangingPunct="1"/>
            <a:r>
              <a:rPr lang="en-US" altLang="ru-RU" smtClean="0">
                <a:solidFill>
                  <a:schemeClr val="folHlink"/>
                </a:solidFill>
              </a:rPr>
              <a:t>REGRESSION TAHLIL</a:t>
            </a:r>
            <a:endParaRPr lang="ru-RU" altLang="ru-RU" smtClean="0">
              <a:solidFill>
                <a:schemeClr val="folHlink"/>
              </a:solidFill>
            </a:endParaRPr>
          </a:p>
        </p:txBody>
      </p:sp>
      <p:sp>
        <p:nvSpPr>
          <p:cNvPr id="26627" name="Rectangle 3"/>
          <p:cNvSpPr>
            <a:spLocks noGrp="1" noChangeArrowheads="1"/>
          </p:cNvSpPr>
          <p:nvPr>
            <p:ph type="body" idx="1"/>
          </p:nvPr>
        </p:nvSpPr>
        <p:spPr>
          <a:xfrm>
            <a:off x="395288" y="1844675"/>
            <a:ext cx="8229600" cy="4530725"/>
          </a:xfrm>
        </p:spPr>
        <p:txBody>
          <a:bodyPr/>
          <a:lstStyle/>
          <a:p>
            <a:pPr algn="just" eaLnBrk="1" hangingPunct="1"/>
            <a:r>
              <a:rPr lang="en-US" altLang="ru-RU" sz="3800" smtClean="0">
                <a:solidFill>
                  <a:srgbClr val="0000FF"/>
                </a:solidFill>
              </a:rPr>
              <a:t>     Regressiya</a:t>
            </a:r>
            <a:r>
              <a:rPr lang="ru-RU" altLang="ru-RU" sz="3800" smtClean="0">
                <a:solidFill>
                  <a:srgbClr val="0000FF"/>
                </a:solidFill>
              </a:rPr>
              <a:t> (</a:t>
            </a:r>
            <a:r>
              <a:rPr lang="ru-RU" altLang="ru-RU" sz="3800" smtClean="0">
                <a:solidFill>
                  <a:srgbClr val="0000FF"/>
                </a:solidFill>
                <a:hlinkClick r:id="rId2" tooltip="Латинский язык"/>
              </a:rPr>
              <a:t>л</a:t>
            </a:r>
            <a:r>
              <a:rPr lang="en-US" altLang="ru-RU" sz="3800" smtClean="0">
                <a:solidFill>
                  <a:srgbClr val="0000FF"/>
                </a:solidFill>
                <a:hlinkClick r:id="rId2" tooltip="Латинский язык"/>
              </a:rPr>
              <a:t>o</a:t>
            </a:r>
            <a:r>
              <a:rPr lang="ru-RU" altLang="ru-RU" sz="3800" smtClean="0">
                <a:solidFill>
                  <a:srgbClr val="0000FF"/>
                </a:solidFill>
                <a:hlinkClick r:id="rId2" tooltip="Латинский язык"/>
              </a:rPr>
              <a:t>т.</a:t>
            </a:r>
            <a:r>
              <a:rPr lang="ru-RU" altLang="ru-RU" sz="3800" smtClean="0">
                <a:solidFill>
                  <a:srgbClr val="0000FF"/>
                </a:solidFill>
              </a:rPr>
              <a:t> </a:t>
            </a:r>
            <a:r>
              <a:rPr lang="ru-RU" altLang="ru-RU" sz="3800" i="1" smtClean="0">
                <a:solidFill>
                  <a:srgbClr val="0000FF"/>
                </a:solidFill>
              </a:rPr>
              <a:t>regressio</a:t>
            </a:r>
            <a:r>
              <a:rPr lang="ru-RU" altLang="ru-RU" sz="3800" smtClean="0">
                <a:solidFill>
                  <a:srgbClr val="0000FF"/>
                </a:solidFill>
              </a:rPr>
              <a:t> — </a:t>
            </a:r>
            <a:r>
              <a:rPr lang="en-US" altLang="ru-RU" sz="3800" smtClean="0">
                <a:solidFill>
                  <a:srgbClr val="0000FF"/>
                </a:solidFill>
              </a:rPr>
              <a:t>teskari harakat</a:t>
            </a:r>
            <a:r>
              <a:rPr lang="ru-RU" altLang="ru-RU" sz="3800" smtClean="0">
                <a:solidFill>
                  <a:srgbClr val="0000FF"/>
                </a:solidFill>
              </a:rPr>
              <a:t>, </a:t>
            </a:r>
            <a:r>
              <a:rPr lang="en-US" altLang="ru-RU" sz="3800" smtClean="0">
                <a:solidFill>
                  <a:srgbClr val="0000FF"/>
                </a:solidFill>
              </a:rPr>
              <a:t>chekinish</a:t>
            </a:r>
            <a:r>
              <a:rPr lang="ru-RU" altLang="ru-RU" sz="3800" smtClean="0">
                <a:solidFill>
                  <a:srgbClr val="0000FF"/>
                </a:solidFill>
              </a:rPr>
              <a:t>),</a:t>
            </a:r>
            <a:r>
              <a:rPr lang="en-US" altLang="ru-RU" sz="3800" smtClean="0">
                <a:solidFill>
                  <a:srgbClr val="0000FF"/>
                </a:solidFill>
              </a:rPr>
              <a:t>ehtimollar nazariyasi va matematik statistikada biror miqdor o’rtacha qiymatining boshqa bir yoki bir necha miqdorlarga bog’liqligi.</a:t>
            </a:r>
            <a:endParaRPr lang="ru-RU" altLang="ru-RU" sz="3800"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179388" y="160338"/>
            <a:ext cx="8713787" cy="6121400"/>
          </a:xfrm>
          <a:noFill/>
        </p:spPr>
        <p:txBody>
          <a:bodyPr/>
          <a:lstStyle/>
          <a:p>
            <a:pPr marL="0" indent="0" algn="just" eaLnBrk="1" hangingPunct="1"/>
            <a:r>
              <a:rPr lang="uz-Cyrl-UZ" altLang="ru-RU" sz="2400" smtClean="0">
                <a:solidFill>
                  <a:srgbClr val="0000FF"/>
                </a:solidFill>
              </a:rPr>
              <a:t>Бу термин статистикада биринчи марта </a:t>
            </a:r>
            <a:r>
              <a:rPr lang="ru-RU" altLang="ru-RU" sz="2400" smtClean="0">
                <a:solidFill>
                  <a:srgbClr val="0000FF"/>
                </a:solidFill>
                <a:hlinkClick r:id="rId2" tooltip="Гальтон, Фрэнсис"/>
              </a:rPr>
              <a:t>Френсис Гальтон</a:t>
            </a:r>
            <a:r>
              <a:rPr lang="ru-RU" altLang="ru-RU" sz="2400" smtClean="0">
                <a:solidFill>
                  <a:srgbClr val="0000FF"/>
                </a:solidFill>
              </a:rPr>
              <a:t> (1886)</a:t>
            </a:r>
            <a:r>
              <a:rPr lang="uz-Cyrl-UZ" altLang="ru-RU" sz="2400" smtClean="0">
                <a:solidFill>
                  <a:srgbClr val="0000FF"/>
                </a:solidFill>
              </a:rPr>
              <a:t> томонидан инсоннинг физик тавсифларининг ирсият орқали ўтишини тадқиқ қилишда қўлланилган. Бунда инсоннинг бўйи ўлчами олинади</a:t>
            </a:r>
            <a:r>
              <a:rPr lang="ru-RU" altLang="ru-RU" sz="2400" smtClean="0">
                <a:solidFill>
                  <a:srgbClr val="0000FF"/>
                </a:solidFill>
              </a:rPr>
              <a:t>; </a:t>
            </a:r>
            <a:r>
              <a:rPr lang="uz-Cyrl-UZ" altLang="ru-RU" sz="2400" smtClean="0">
                <a:solidFill>
                  <a:srgbClr val="0000FF"/>
                </a:solidFill>
              </a:rPr>
              <a:t>бунда узун бўйли оталарнинг фарзандлари паст бўйли оталар фарзандларига нисбатан узунроқ эканликлари аниқланди. Энг қизиқарлиси фарзандлар бўйларидаги фарқ, оталар бўйларидаги фарқга нисбатан паст эди. Шундан фарзандлар бўйлари ўртачага яқинлашиши </a:t>
            </a:r>
            <a:r>
              <a:rPr lang="ru-RU" altLang="ru-RU" sz="2400" smtClean="0">
                <a:solidFill>
                  <a:srgbClr val="0000FF"/>
                </a:solidFill>
              </a:rPr>
              <a:t>(</a:t>
            </a:r>
            <a:r>
              <a:rPr lang="ru-RU" altLang="ru-RU" sz="2400" i="1" smtClean="0">
                <a:solidFill>
                  <a:srgbClr val="0000FF"/>
                </a:solidFill>
              </a:rPr>
              <a:t>regression to mediocrity</a:t>
            </a:r>
            <a:r>
              <a:rPr lang="ru-RU" altLang="ru-RU" sz="2400" smtClean="0">
                <a:solidFill>
                  <a:srgbClr val="0000FF"/>
                </a:solidFill>
              </a:rPr>
              <a:t>) </a:t>
            </a:r>
            <a:r>
              <a:rPr lang="uz-Cyrl-UZ" altLang="ru-RU" sz="2400" smtClean="0">
                <a:solidFill>
                  <a:srgbClr val="0000FF"/>
                </a:solidFill>
              </a:rPr>
              <a:t>яъни </a:t>
            </a:r>
            <a:r>
              <a:rPr lang="ru-RU" altLang="ru-RU" sz="2400" smtClean="0">
                <a:solidFill>
                  <a:srgbClr val="0000FF"/>
                </a:solidFill>
              </a:rPr>
              <a:t>«регресс» </a:t>
            </a:r>
            <a:r>
              <a:rPr lang="uz-Cyrl-UZ" altLang="ru-RU" sz="2400" smtClean="0">
                <a:solidFill>
                  <a:srgbClr val="0000FF"/>
                </a:solidFill>
              </a:rPr>
              <a:t>аниқланди. Бу факт бўйи 56 дюймга тенг оталар фарзандларининг ўртача бўйи, бўйи 58 дюймга тенг оталар фарзандларининг ўртача бўйи ва х.к.з. ларни ҳисоблаб намойиш этилди. Шундан сўнг координата текислигининг </a:t>
            </a:r>
            <a:r>
              <a:rPr lang="ru-RU" altLang="ru-RU" sz="2400" smtClean="0">
                <a:solidFill>
                  <a:srgbClr val="0000FF"/>
                </a:solidFill>
                <a:hlinkClick r:id="rId3" tooltip="Ордината"/>
              </a:rPr>
              <a:t>ординат</a:t>
            </a:r>
            <a:r>
              <a:rPr lang="uz-Cyrl-UZ" altLang="ru-RU" sz="2400" smtClean="0">
                <a:solidFill>
                  <a:srgbClr val="0000FF"/>
                </a:solidFill>
              </a:rPr>
              <a:t>а ўқига фарзандларнинг </a:t>
            </a:r>
            <a:r>
              <a:rPr lang="ru-RU" altLang="ru-RU" sz="2400" smtClean="0">
                <a:solidFill>
                  <a:srgbClr val="0000FF"/>
                </a:solidFill>
              </a:rPr>
              <a:t> </a:t>
            </a:r>
            <a:r>
              <a:rPr lang="uz-Cyrl-UZ" altLang="ru-RU" sz="2400" smtClean="0">
                <a:solidFill>
                  <a:srgbClr val="0000FF"/>
                </a:solidFill>
              </a:rPr>
              <a:t>ўртача бўйлари, </a:t>
            </a:r>
            <a:r>
              <a:rPr lang="ru-RU" altLang="ru-RU" sz="2400" smtClean="0">
                <a:solidFill>
                  <a:srgbClr val="0000FF"/>
                </a:solidFill>
                <a:hlinkClick r:id="rId4" tooltip="Абсцисса"/>
              </a:rPr>
              <a:t>абсцисс</a:t>
            </a:r>
            <a:r>
              <a:rPr lang="uz-Cyrl-UZ" altLang="ru-RU" sz="2400" smtClean="0">
                <a:solidFill>
                  <a:srgbClr val="0000FF"/>
                </a:solidFill>
              </a:rPr>
              <a:t>а</a:t>
            </a:r>
            <a:r>
              <a:rPr lang="ru-RU" altLang="ru-RU" sz="2400" smtClean="0">
                <a:solidFill>
                  <a:srgbClr val="0000FF"/>
                </a:solidFill>
              </a:rPr>
              <a:t> </a:t>
            </a:r>
            <a:r>
              <a:rPr lang="uz-Cyrl-UZ" altLang="ru-RU" sz="2400" smtClean="0">
                <a:solidFill>
                  <a:srgbClr val="0000FF"/>
                </a:solidFill>
              </a:rPr>
              <a:t>ўқига оталарнинг ўртача бўйлари жойлаштирилади. Нуқталар мусбат 45</a:t>
            </a:r>
            <a:r>
              <a:rPr lang="en-US" altLang="ru-RU" sz="2400" baseline="30000" smtClean="0">
                <a:solidFill>
                  <a:srgbClr val="0000FF"/>
                </a:solidFill>
              </a:rPr>
              <a:t>0</a:t>
            </a:r>
            <a:r>
              <a:rPr lang="uz-Cyrl-UZ" altLang="ru-RU" sz="2400" smtClean="0">
                <a:solidFill>
                  <a:srgbClr val="0000FF"/>
                </a:solidFill>
              </a:rPr>
              <a:t> дан кам бурчак остидаги тўғри чизиқда (яқинлашиб) ётади; асосийси регрессия чизиқли эди.</a:t>
            </a:r>
            <a:endParaRPr lang="ru-RU" altLang="ru-RU" sz="2400"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Line 2"/>
          <p:cNvSpPr>
            <a:spLocks noChangeShapeType="1"/>
          </p:cNvSpPr>
          <p:nvPr/>
        </p:nvSpPr>
        <p:spPr bwMode="auto">
          <a:xfrm rot="10800000">
            <a:off x="2195513" y="260350"/>
            <a:ext cx="0" cy="5905500"/>
          </a:xfrm>
          <a:prstGeom prst="line">
            <a:avLst/>
          </a:prstGeom>
          <a:noFill/>
          <a:ln w="25400">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8675" name="Line 3"/>
          <p:cNvSpPr>
            <a:spLocks noChangeShapeType="1"/>
          </p:cNvSpPr>
          <p:nvPr/>
        </p:nvSpPr>
        <p:spPr bwMode="auto">
          <a:xfrm rot="-5400000">
            <a:off x="4787900" y="2852738"/>
            <a:ext cx="0" cy="5905500"/>
          </a:xfrm>
          <a:prstGeom prst="line">
            <a:avLst/>
          </a:prstGeom>
          <a:noFill/>
          <a:ln w="25400">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8676" name="Text Box 4"/>
          <p:cNvSpPr txBox="1">
            <a:spLocks noChangeArrowheads="1"/>
          </p:cNvSpPr>
          <p:nvPr/>
        </p:nvSpPr>
        <p:spPr bwMode="auto">
          <a:xfrm>
            <a:off x="7864475" y="5608638"/>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t>X</a:t>
            </a:r>
            <a:endParaRPr lang="ru-RU" altLang="ru-RU" sz="2400"/>
          </a:p>
        </p:txBody>
      </p:sp>
      <p:sp>
        <p:nvSpPr>
          <p:cNvPr id="28677" name="Text Box 5"/>
          <p:cNvSpPr txBox="1">
            <a:spLocks noChangeArrowheads="1"/>
          </p:cNvSpPr>
          <p:nvPr/>
        </p:nvSpPr>
        <p:spPr bwMode="auto">
          <a:xfrm>
            <a:off x="1619250" y="26035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t>Y</a:t>
            </a:r>
            <a:endParaRPr lang="ru-RU" altLang="ru-RU" sz="2400"/>
          </a:p>
        </p:txBody>
      </p:sp>
      <p:sp>
        <p:nvSpPr>
          <p:cNvPr id="28678" name="Text Box 6"/>
          <p:cNvSpPr txBox="1">
            <a:spLocks noChangeArrowheads="1"/>
          </p:cNvSpPr>
          <p:nvPr/>
        </p:nvSpPr>
        <p:spPr bwMode="auto">
          <a:xfrm>
            <a:off x="1874838" y="5772150"/>
            <a:ext cx="3540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t>0</a:t>
            </a:r>
            <a:endParaRPr lang="ru-RU" altLang="ru-RU" sz="2400"/>
          </a:p>
        </p:txBody>
      </p:sp>
      <p:sp>
        <p:nvSpPr>
          <p:cNvPr id="28679" name="Text Box 7"/>
          <p:cNvSpPr txBox="1">
            <a:spLocks noChangeArrowheads="1"/>
          </p:cNvSpPr>
          <p:nvPr/>
        </p:nvSpPr>
        <p:spPr bwMode="auto">
          <a:xfrm>
            <a:off x="2700338" y="4548188"/>
            <a:ext cx="39528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a:solidFill>
                  <a:srgbClr val="0000FF"/>
                </a:solidFill>
              </a:rPr>
              <a:t>.</a:t>
            </a:r>
            <a:endParaRPr lang="ru-RU" altLang="ru-RU" sz="6000" b="1">
              <a:solidFill>
                <a:srgbClr val="0000FF"/>
              </a:solidFill>
            </a:endParaRPr>
          </a:p>
        </p:txBody>
      </p:sp>
      <p:sp>
        <p:nvSpPr>
          <p:cNvPr id="28680" name="Line 8"/>
          <p:cNvSpPr>
            <a:spLocks noChangeShapeType="1"/>
          </p:cNvSpPr>
          <p:nvPr/>
        </p:nvSpPr>
        <p:spPr bwMode="auto">
          <a:xfrm flipV="1">
            <a:off x="2338388" y="2924175"/>
            <a:ext cx="3889375" cy="27368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8681" name="Text Box 9"/>
          <p:cNvSpPr txBox="1">
            <a:spLocks noChangeArrowheads="1"/>
          </p:cNvSpPr>
          <p:nvPr/>
        </p:nvSpPr>
        <p:spPr bwMode="auto">
          <a:xfrm>
            <a:off x="3276600" y="4154488"/>
            <a:ext cx="3952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a:solidFill>
                  <a:srgbClr val="0000FF"/>
                </a:solidFill>
              </a:rPr>
              <a:t>.</a:t>
            </a:r>
            <a:endParaRPr lang="ru-RU" altLang="ru-RU" sz="6000" b="1">
              <a:solidFill>
                <a:srgbClr val="0000FF"/>
              </a:solidFill>
            </a:endParaRPr>
          </a:p>
        </p:txBody>
      </p:sp>
      <p:sp>
        <p:nvSpPr>
          <p:cNvPr id="28682" name="Text Box 10"/>
          <p:cNvSpPr txBox="1">
            <a:spLocks noChangeArrowheads="1"/>
          </p:cNvSpPr>
          <p:nvPr/>
        </p:nvSpPr>
        <p:spPr bwMode="auto">
          <a:xfrm>
            <a:off x="4067175" y="3573463"/>
            <a:ext cx="3952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a:solidFill>
                  <a:srgbClr val="0000FF"/>
                </a:solidFill>
              </a:rPr>
              <a:t>.</a:t>
            </a:r>
            <a:endParaRPr lang="ru-RU" altLang="ru-RU" sz="6000" b="1">
              <a:solidFill>
                <a:srgbClr val="0000FF"/>
              </a:solidFill>
            </a:endParaRPr>
          </a:p>
        </p:txBody>
      </p:sp>
      <p:sp>
        <p:nvSpPr>
          <p:cNvPr id="28683" name="Text Box 11"/>
          <p:cNvSpPr txBox="1">
            <a:spLocks noChangeArrowheads="1"/>
          </p:cNvSpPr>
          <p:nvPr/>
        </p:nvSpPr>
        <p:spPr bwMode="auto">
          <a:xfrm>
            <a:off x="4716463" y="3124200"/>
            <a:ext cx="39528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a:solidFill>
                  <a:srgbClr val="0000FF"/>
                </a:solidFill>
              </a:rPr>
              <a:t>.</a:t>
            </a:r>
            <a:endParaRPr lang="ru-RU" altLang="ru-RU" sz="6000" b="1">
              <a:solidFill>
                <a:srgbClr val="0000FF"/>
              </a:solidFill>
            </a:endParaRPr>
          </a:p>
        </p:txBody>
      </p:sp>
      <p:sp>
        <p:nvSpPr>
          <p:cNvPr id="28684" name="Text Box 12"/>
          <p:cNvSpPr txBox="1">
            <a:spLocks noChangeArrowheads="1"/>
          </p:cNvSpPr>
          <p:nvPr/>
        </p:nvSpPr>
        <p:spPr bwMode="auto">
          <a:xfrm>
            <a:off x="5435600" y="2603500"/>
            <a:ext cx="3952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6000" b="1">
                <a:solidFill>
                  <a:srgbClr val="0000FF"/>
                </a:solidFill>
              </a:rPr>
              <a:t>.</a:t>
            </a:r>
            <a:endParaRPr lang="ru-RU" altLang="ru-RU" sz="6000" b="1">
              <a:solidFill>
                <a:srgbClr val="0000FF"/>
              </a:solidFill>
            </a:endParaRPr>
          </a:p>
        </p:txBody>
      </p:sp>
      <p:sp>
        <p:nvSpPr>
          <p:cNvPr id="28685" name="Text Box 13"/>
          <p:cNvSpPr txBox="1">
            <a:spLocks noChangeArrowheads="1"/>
          </p:cNvSpPr>
          <p:nvPr/>
        </p:nvSpPr>
        <p:spPr bwMode="auto">
          <a:xfrm>
            <a:off x="2484438" y="5373688"/>
            <a:ext cx="99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l-GR" altLang="ru-RU" sz="2400">
                <a:cs typeface="Arial" panose="020B0604020202020204" pitchFamily="34" charset="0"/>
              </a:rPr>
              <a:t>α</a:t>
            </a:r>
            <a:r>
              <a:rPr lang="en-US" altLang="ru-RU" sz="2400">
                <a:cs typeface="Arial" panose="020B0604020202020204" pitchFamily="34" charset="0"/>
              </a:rPr>
              <a:t>&lt;45</a:t>
            </a:r>
            <a:r>
              <a:rPr lang="en-US" altLang="ru-RU" sz="2400" baseline="30000">
                <a:cs typeface="Arial" panose="020B0604020202020204" pitchFamily="34" charset="0"/>
              </a:rPr>
              <a:t>0</a:t>
            </a:r>
            <a:endParaRPr lang="el-GR" altLang="ru-RU" sz="2400" baseline="30000">
              <a:cs typeface="Arial" panose="020B0604020202020204" pitchFamily="34" charset="0"/>
            </a:endParaRPr>
          </a:p>
        </p:txBody>
      </p:sp>
      <p:sp>
        <p:nvSpPr>
          <p:cNvPr id="28686" name="Line 14"/>
          <p:cNvSpPr>
            <a:spLocks noChangeShapeType="1"/>
          </p:cNvSpPr>
          <p:nvPr/>
        </p:nvSpPr>
        <p:spPr bwMode="auto">
          <a:xfrm>
            <a:off x="2195513" y="5278438"/>
            <a:ext cx="647700"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87" name="Line 15"/>
          <p:cNvSpPr>
            <a:spLocks noChangeShapeType="1"/>
          </p:cNvSpPr>
          <p:nvPr/>
        </p:nvSpPr>
        <p:spPr bwMode="auto">
          <a:xfrm>
            <a:off x="2195513" y="4868863"/>
            <a:ext cx="1152525"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88" name="Line 16"/>
          <p:cNvSpPr>
            <a:spLocks noChangeShapeType="1"/>
          </p:cNvSpPr>
          <p:nvPr/>
        </p:nvSpPr>
        <p:spPr bwMode="auto">
          <a:xfrm>
            <a:off x="2195513" y="4292600"/>
            <a:ext cx="1944687"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89" name="Line 17"/>
          <p:cNvSpPr>
            <a:spLocks noChangeShapeType="1"/>
          </p:cNvSpPr>
          <p:nvPr/>
        </p:nvSpPr>
        <p:spPr bwMode="auto">
          <a:xfrm>
            <a:off x="2195513" y="3849688"/>
            <a:ext cx="2592387"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0" name="Line 18"/>
          <p:cNvSpPr>
            <a:spLocks noChangeShapeType="1"/>
          </p:cNvSpPr>
          <p:nvPr/>
        </p:nvSpPr>
        <p:spPr bwMode="auto">
          <a:xfrm>
            <a:off x="2268538" y="3335338"/>
            <a:ext cx="3240087"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1" name="Line 19"/>
          <p:cNvSpPr>
            <a:spLocks noChangeShapeType="1"/>
          </p:cNvSpPr>
          <p:nvPr/>
        </p:nvSpPr>
        <p:spPr bwMode="auto">
          <a:xfrm rot="5400000">
            <a:off x="4463256" y="4545807"/>
            <a:ext cx="2376487"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2" name="Line 20"/>
          <p:cNvSpPr>
            <a:spLocks noChangeShapeType="1"/>
          </p:cNvSpPr>
          <p:nvPr/>
        </p:nvSpPr>
        <p:spPr bwMode="auto">
          <a:xfrm rot="5400000">
            <a:off x="3996531" y="4869657"/>
            <a:ext cx="1871663"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3" name="Line 21"/>
          <p:cNvSpPr>
            <a:spLocks noChangeShapeType="1"/>
          </p:cNvSpPr>
          <p:nvPr/>
        </p:nvSpPr>
        <p:spPr bwMode="auto">
          <a:xfrm rot="5400000">
            <a:off x="3564731" y="5085557"/>
            <a:ext cx="1439863"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4" name="Line 22"/>
          <p:cNvSpPr>
            <a:spLocks noChangeShapeType="1"/>
          </p:cNvSpPr>
          <p:nvPr/>
        </p:nvSpPr>
        <p:spPr bwMode="auto">
          <a:xfrm rot="5400000">
            <a:off x="3060700" y="5373688"/>
            <a:ext cx="863600"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5" name="Line 23"/>
          <p:cNvSpPr>
            <a:spLocks noChangeShapeType="1"/>
          </p:cNvSpPr>
          <p:nvPr/>
        </p:nvSpPr>
        <p:spPr bwMode="auto">
          <a:xfrm rot="5400000">
            <a:off x="2678113" y="5578475"/>
            <a:ext cx="431800" cy="0"/>
          </a:xfrm>
          <a:prstGeom prst="line">
            <a:avLst/>
          </a:prstGeom>
          <a:noFill/>
          <a:ln w="31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ru-RU"/>
          </a:p>
        </p:txBody>
      </p:sp>
      <p:sp>
        <p:nvSpPr>
          <p:cNvPr id="28696" name="Text Box 24"/>
          <p:cNvSpPr txBox="1">
            <a:spLocks noChangeArrowheads="1"/>
          </p:cNvSpPr>
          <p:nvPr/>
        </p:nvSpPr>
        <p:spPr bwMode="auto">
          <a:xfrm>
            <a:off x="2555875" y="5749925"/>
            <a:ext cx="5329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uz-Cyrl-UZ" altLang="ru-RU" sz="2400">
                <a:solidFill>
                  <a:schemeClr val="accent1"/>
                </a:solidFill>
              </a:rPr>
              <a:t>Оталар ўртача бўйлари қийматлари </a:t>
            </a:r>
            <a:endParaRPr lang="ru-RU" altLang="ru-RU" sz="2400">
              <a:solidFill>
                <a:schemeClr val="accent1"/>
              </a:solidFill>
            </a:endParaRPr>
          </a:p>
        </p:txBody>
      </p:sp>
      <p:sp>
        <p:nvSpPr>
          <p:cNvPr id="28697" name="Text Box 25"/>
          <p:cNvSpPr txBox="1">
            <a:spLocks noChangeArrowheads="1"/>
          </p:cNvSpPr>
          <p:nvPr/>
        </p:nvSpPr>
        <p:spPr bwMode="auto">
          <a:xfrm>
            <a:off x="288925" y="3860800"/>
            <a:ext cx="2195513"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uz-Cyrl-UZ" altLang="ru-RU" sz="2400">
                <a:solidFill>
                  <a:srgbClr val="0000FF"/>
                </a:solidFill>
              </a:rPr>
              <a:t>Фарзандлар ўртача бўйлари қийматлари</a:t>
            </a:r>
            <a:endParaRPr lang="ru-RU" altLang="ru-RU" sz="240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ru-RU" altLang="ru-RU" smtClean="0"/>
          </a:p>
        </p:txBody>
      </p:sp>
      <p:sp>
        <p:nvSpPr>
          <p:cNvPr id="29699" name="Rectangle 3"/>
          <p:cNvSpPr>
            <a:spLocks noGrp="1" noChangeArrowheads="1"/>
          </p:cNvSpPr>
          <p:nvPr>
            <p:ph type="body" idx="1"/>
          </p:nvPr>
        </p:nvSpPr>
        <p:spPr/>
        <p:txBody>
          <a:bodyPr/>
          <a:lstStyle/>
          <a:p>
            <a:pPr eaLnBrk="1" hangingPunct="1"/>
            <a:endParaRPr lang="ru-RU" altLang="ru-RU" smtClean="0"/>
          </a:p>
        </p:txBody>
      </p:sp>
      <p:pic>
        <p:nvPicPr>
          <p:cNvPr id="2970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11125"/>
            <a:ext cx="8604250" cy="641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10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277813"/>
            <a:ext cx="8229600" cy="488950"/>
          </a:xfrm>
        </p:spPr>
        <p:txBody>
          <a:bodyPr/>
          <a:lstStyle/>
          <a:p>
            <a:pPr algn="ctr" eaLnBrk="1" hangingPunct="1"/>
            <a:r>
              <a:rPr lang="ru-RU" altLang="ru-RU" sz="3800" smtClean="0">
                <a:solidFill>
                  <a:schemeClr val="folHlink"/>
                </a:solidFill>
              </a:rPr>
              <a:t> </a:t>
            </a:r>
            <a:r>
              <a:rPr lang="en-US" altLang="ru-RU" sz="3800" smtClean="0">
                <a:solidFill>
                  <a:schemeClr val="folHlink"/>
                </a:solidFill>
              </a:rPr>
              <a:t>REGRESSION TAHLIL</a:t>
            </a:r>
            <a:endParaRPr lang="ru-RU" altLang="ru-RU" sz="3800" smtClean="0">
              <a:solidFill>
                <a:schemeClr val="folHlink"/>
              </a:solidFill>
            </a:endParaRPr>
          </a:p>
        </p:txBody>
      </p:sp>
      <p:sp>
        <p:nvSpPr>
          <p:cNvPr id="30723" name="Rectangle 3"/>
          <p:cNvSpPr>
            <a:spLocks noGrp="1" noChangeArrowheads="1"/>
          </p:cNvSpPr>
          <p:nvPr>
            <p:ph type="body" idx="1"/>
          </p:nvPr>
        </p:nvSpPr>
        <p:spPr>
          <a:xfrm>
            <a:off x="206375" y="908050"/>
            <a:ext cx="8686800" cy="5689600"/>
          </a:xfrm>
        </p:spPr>
        <p:txBody>
          <a:bodyPr/>
          <a:lstStyle/>
          <a:p>
            <a:pPr marL="0" indent="0" algn="just" eaLnBrk="1" hangingPunct="1"/>
            <a:r>
              <a:rPr lang="ru-RU" altLang="ru-RU" sz="2800" smtClean="0">
                <a:solidFill>
                  <a:srgbClr val="0000FF"/>
                </a:solidFill>
              </a:rPr>
              <a:t> </a:t>
            </a:r>
            <a:r>
              <a:rPr lang="en-US" altLang="ru-RU" sz="2800" smtClean="0">
                <a:solidFill>
                  <a:srgbClr val="0000FF"/>
                </a:solidFill>
              </a:rPr>
              <a:t>Regression tahlil bog’liq o’zgaruvchini bog’liqmas bilan bog’laydigan va  tenglama koeffisiyentlaridan iborat noma’lum parametrlarni o’z ichiga olgan regressiya tenglamasi ko’rinishidagi model tuzishdan iborat. Agar tenglama paramertlarga nisbatan chiziqli bo’lsa, u holda regressiya chiziqli, aks holda chiziqlimas hisoblanadi. Bunda 2 masala yechiladi:</a:t>
            </a:r>
          </a:p>
          <a:p>
            <a:pPr marL="0" indent="0" algn="just" eaLnBrk="1" hangingPunct="1"/>
            <a:r>
              <a:rPr lang="en-US" altLang="ru-RU" sz="2800" smtClean="0">
                <a:solidFill>
                  <a:srgbClr val="0000FF"/>
                </a:solidFill>
              </a:rPr>
              <a:t>o’zgaruvchilar orasida sabab-oqibat bog’lanishlar borligi tekshiriladi ;</a:t>
            </a:r>
          </a:p>
          <a:p>
            <a:pPr marL="0" indent="0" algn="just" eaLnBrk="1" hangingPunct="1"/>
            <a:r>
              <a:rPr lang="en-US" altLang="ru-RU" sz="2800" smtClean="0">
                <a:solidFill>
                  <a:srgbClr val="0000FF"/>
                </a:solidFill>
              </a:rPr>
              <a:t>bog’liqmas o’zgaruvchilar qiymatlaridan bog’liq o’zgaruvchilar qiymatlarini bashoratlash .</a:t>
            </a:r>
            <a:endParaRPr lang="ru-RU" altLang="ru-RU" sz="2800"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314325" y="333375"/>
            <a:ext cx="8578850" cy="6335713"/>
          </a:xfrm>
        </p:spPr>
        <p:txBody>
          <a:bodyPr/>
          <a:lstStyle/>
          <a:p>
            <a:pPr marL="0" indent="0" algn="just" eaLnBrk="1" hangingPunct="1">
              <a:lnSpc>
                <a:spcPct val="90000"/>
              </a:lnSpc>
            </a:pPr>
            <a:r>
              <a:rPr lang="ru-RU" altLang="ru-RU" smtClean="0">
                <a:solidFill>
                  <a:srgbClr val="0000FF"/>
                </a:solidFill>
              </a:rPr>
              <a:t> </a:t>
            </a:r>
            <a:r>
              <a:rPr lang="en-US" altLang="ru-RU" smtClean="0">
                <a:solidFill>
                  <a:srgbClr val="0000FF"/>
                </a:solidFill>
              </a:rPr>
              <a:t>Agar x va y orasidagi bogliqlik chiziqli deb taxmin qilinsa,  u holda u  y = b</a:t>
            </a:r>
            <a:r>
              <a:rPr lang="en-US" altLang="ru-RU" baseline="-25000" smtClean="0">
                <a:solidFill>
                  <a:srgbClr val="0000FF"/>
                </a:solidFill>
              </a:rPr>
              <a:t>0</a:t>
            </a:r>
            <a:r>
              <a:rPr lang="en-US" altLang="ru-RU" smtClean="0">
                <a:solidFill>
                  <a:srgbClr val="0000FF"/>
                </a:solidFill>
              </a:rPr>
              <a:t> + b</a:t>
            </a:r>
            <a:r>
              <a:rPr lang="en-US" altLang="ru-RU" baseline="-25000" smtClean="0">
                <a:solidFill>
                  <a:srgbClr val="0000FF"/>
                </a:solidFill>
              </a:rPr>
              <a:t>1</a:t>
            </a:r>
            <a:r>
              <a:rPr lang="en-US" altLang="ru-RU" smtClean="0">
                <a:solidFill>
                  <a:srgbClr val="0000FF"/>
                </a:solidFill>
              </a:rPr>
              <a:t>x orqali ifodalanishi mumkin, bu yerda b</a:t>
            </a:r>
            <a:r>
              <a:rPr lang="en-US" altLang="ru-RU" baseline="-25000" smtClean="0">
                <a:solidFill>
                  <a:srgbClr val="0000FF"/>
                </a:solidFill>
              </a:rPr>
              <a:t>0</a:t>
            </a:r>
            <a:r>
              <a:rPr lang="en-US" altLang="ru-RU" smtClean="0">
                <a:solidFill>
                  <a:srgbClr val="0000FF"/>
                </a:solidFill>
              </a:rPr>
              <a:t>, b</a:t>
            </a:r>
            <a:r>
              <a:rPr lang="en-US" altLang="ru-RU" baseline="-25000" smtClean="0">
                <a:solidFill>
                  <a:srgbClr val="0000FF"/>
                </a:solidFill>
              </a:rPr>
              <a:t>1</a:t>
            </a:r>
            <a:r>
              <a:rPr lang="en-US" altLang="ru-RU" smtClean="0">
                <a:solidFill>
                  <a:srgbClr val="0000FF"/>
                </a:solidFill>
              </a:rPr>
              <a:t> – tenglama paramertlari.</a:t>
            </a:r>
            <a:r>
              <a:rPr lang="ru-RU" altLang="ru-RU" smtClean="0">
                <a:solidFill>
                  <a:srgbClr val="0000FF"/>
                </a:solidFill>
              </a:rPr>
              <a:t> </a:t>
            </a:r>
            <a:endParaRPr lang="en-US" altLang="ru-RU" smtClean="0">
              <a:solidFill>
                <a:srgbClr val="0000FF"/>
              </a:solidFill>
            </a:endParaRPr>
          </a:p>
          <a:p>
            <a:pPr marL="0" indent="0" algn="just" eaLnBrk="1" hangingPunct="1">
              <a:lnSpc>
                <a:spcPct val="90000"/>
              </a:lnSpc>
            </a:pPr>
            <a:r>
              <a:rPr lang="en-US" altLang="ru-RU" smtClean="0">
                <a:solidFill>
                  <a:srgbClr val="0000FF"/>
                </a:solidFill>
              </a:rPr>
              <a:t>Bu holda regression tahlil maqsadi b</a:t>
            </a:r>
            <a:r>
              <a:rPr lang="en-US" altLang="ru-RU" baseline="-25000" smtClean="0">
                <a:solidFill>
                  <a:srgbClr val="0000FF"/>
                </a:solidFill>
              </a:rPr>
              <a:t>0</a:t>
            </a:r>
            <a:r>
              <a:rPr lang="en-US" altLang="ru-RU" smtClean="0">
                <a:solidFill>
                  <a:srgbClr val="0000FF"/>
                </a:solidFill>
              </a:rPr>
              <a:t>, b</a:t>
            </a:r>
            <a:r>
              <a:rPr lang="en-US" altLang="ru-RU" baseline="-25000" smtClean="0">
                <a:solidFill>
                  <a:srgbClr val="0000FF"/>
                </a:solidFill>
              </a:rPr>
              <a:t>1</a:t>
            </a:r>
            <a:r>
              <a:rPr lang="en-US" altLang="ru-RU" smtClean="0">
                <a:solidFill>
                  <a:srgbClr val="0000FF"/>
                </a:solidFill>
              </a:rPr>
              <a:t> – tenglama paramertlari uchun statistik ma’nodagi eng yaxshi baholarni qidirishdan iborat.</a:t>
            </a:r>
          </a:p>
          <a:p>
            <a:pPr marL="0" indent="0" algn="just" eaLnBrk="1" hangingPunct="1">
              <a:lnSpc>
                <a:spcPct val="90000"/>
              </a:lnSpc>
            </a:pPr>
            <a:r>
              <a:rPr lang="en-US" altLang="ru-RU" smtClean="0">
                <a:solidFill>
                  <a:srgbClr val="0000FF"/>
                </a:solidFill>
              </a:rPr>
              <a:t>Ularning qiymatlari x=x</a:t>
            </a:r>
            <a:r>
              <a:rPr lang="en-US" altLang="ru-RU" baseline="-25000" smtClean="0">
                <a:solidFill>
                  <a:srgbClr val="0000FF"/>
                </a:solidFill>
              </a:rPr>
              <a:t>i</a:t>
            </a:r>
            <a:r>
              <a:rPr lang="en-US" altLang="ru-RU" smtClean="0">
                <a:solidFill>
                  <a:srgbClr val="0000FF"/>
                </a:solidFill>
              </a:rPr>
              <a:t> da </a:t>
            </a:r>
            <a:r>
              <a:rPr lang="en-US" altLang="ru-RU" b="1" smtClean="0">
                <a:solidFill>
                  <a:srgbClr val="0000FF"/>
                </a:solidFill>
              </a:rPr>
              <a:t>y</a:t>
            </a:r>
            <a:r>
              <a:rPr lang="en-US" altLang="ru-RU" smtClean="0">
                <a:solidFill>
                  <a:srgbClr val="0000FF"/>
                </a:solidFill>
              </a:rPr>
              <a:t> ning bashorat qilinayotgan yechimini topish imkonini beradi. </a:t>
            </a:r>
          </a:p>
          <a:p>
            <a:pPr marL="0" indent="0" algn="just" eaLnBrk="1" hangingPunct="1">
              <a:lnSpc>
                <a:spcPct val="90000"/>
              </a:lnSpc>
            </a:pPr>
            <a:r>
              <a:rPr lang="en-US" altLang="ru-RU" smtClean="0">
                <a:solidFill>
                  <a:srgbClr val="0000FF"/>
                </a:solidFill>
              </a:rPr>
              <a:t>b</a:t>
            </a:r>
            <a:r>
              <a:rPr lang="en-US" altLang="ru-RU" baseline="-25000" smtClean="0">
                <a:solidFill>
                  <a:srgbClr val="0000FF"/>
                </a:solidFill>
              </a:rPr>
              <a:t>0</a:t>
            </a:r>
            <a:r>
              <a:rPr lang="en-US" altLang="ru-RU" smtClean="0">
                <a:solidFill>
                  <a:srgbClr val="0000FF"/>
                </a:solidFill>
              </a:rPr>
              <a:t>, b</a:t>
            </a:r>
            <a:r>
              <a:rPr lang="en-US" altLang="ru-RU" baseline="-25000" smtClean="0">
                <a:solidFill>
                  <a:srgbClr val="0000FF"/>
                </a:solidFill>
              </a:rPr>
              <a:t>1</a:t>
            </a:r>
            <a:r>
              <a:rPr lang="en-US" altLang="ru-RU" smtClean="0">
                <a:solidFill>
                  <a:srgbClr val="0000FF"/>
                </a:solidFill>
              </a:rPr>
              <a:t> – tenglama paramertlarini topish uchun eng kichik kvadratlar usuli qo’llaniladi, unga asosan xatolik funksiyasi </a:t>
            </a:r>
            <a:endParaRPr lang="ru-RU" altLang="ru-RU"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457200" y="333375"/>
            <a:ext cx="8507413" cy="6191250"/>
          </a:xfrm>
        </p:spPr>
        <p:txBody>
          <a:bodyPr/>
          <a:lstStyle/>
          <a:p>
            <a:pPr marL="0" indent="0" algn="just" eaLnBrk="1" hangingPunct="1"/>
            <a:r>
              <a:rPr lang="en-US" altLang="ru-RU" sz="3200" smtClean="0">
                <a:solidFill>
                  <a:srgbClr val="0000FF"/>
                </a:solidFill>
              </a:rPr>
              <a:t>Bir nechta bog’liqmas o’zgaruvchilar bo’lgan holda ko’p chiziqli regressiya o’rinli bo’ladi. Bu holda baholarni qidirishda yana eng kichik kvadratlar usuli qo’llaniladi.</a:t>
            </a:r>
          </a:p>
          <a:p>
            <a:pPr marL="0" indent="0" algn="just" eaLnBrk="1" hangingPunct="1"/>
            <a:r>
              <a:rPr lang="en-US" altLang="ru-RU" sz="3200" smtClean="0">
                <a:solidFill>
                  <a:srgbClr val="0000FF"/>
                </a:solidFill>
              </a:rPr>
              <a:t>Chiziqlimas regressiya bo’lgan hollarda regression model qurish asosi bo’lib yana eng kichik kvadratlar usuli hisoblanadi. Biroq bu holda parametrlar bahosini qidirishda (parametrlarga nisbatan) chiziqlimas tenglamalar sistemasi quriladi, uni yechish uchun turli iteratsiya usullari qo’llaniladi</a:t>
            </a:r>
            <a:r>
              <a:rPr lang="ru-RU" altLang="ru-RU" sz="3200" smtClean="0">
                <a:solidFill>
                  <a:srgbClr val="0000FF"/>
                </a:solidFill>
              </a:rPr>
              <a:t> </a:t>
            </a:r>
          </a:p>
        </p:txBody>
      </p:sp>
    </p:spTree>
  </p:cSld>
  <p:clrMapOvr>
    <a:masterClrMapping/>
  </p:clrMapOvr>
  <p:transition advClick="0" advTm="10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US" altLang="ru-RU" sz="4600" b="1" smtClean="0">
                <a:solidFill>
                  <a:srgbClr val="0000FF"/>
                </a:solidFill>
              </a:rPr>
              <a:t>Eng kichik kvadratlar usuli</a:t>
            </a:r>
            <a:endParaRPr lang="ru-RU" altLang="ru-RU" sz="4600" b="1" smtClean="0">
              <a:solidFill>
                <a:srgbClr val="0000FF"/>
              </a:solidFill>
            </a:endParaRPr>
          </a:p>
        </p:txBody>
      </p:sp>
      <p:sp>
        <p:nvSpPr>
          <p:cNvPr id="6148" name="Rectangle 3"/>
          <p:cNvSpPr>
            <a:spLocks noGrp="1" noChangeArrowheads="1"/>
          </p:cNvSpPr>
          <p:nvPr>
            <p:ph type="body" idx="1"/>
          </p:nvPr>
        </p:nvSpPr>
        <p:spPr>
          <a:xfrm>
            <a:off x="457200" y="1052513"/>
            <a:ext cx="8229600" cy="5329237"/>
          </a:xfrm>
        </p:spPr>
        <p:txBody>
          <a:bodyPr/>
          <a:lstStyle/>
          <a:p>
            <a:pPr marL="0" indent="0" algn="just" eaLnBrk="1" hangingPunct="1"/>
            <a:r>
              <a:rPr lang="en-US" altLang="ru-RU" sz="2600" smtClean="0">
                <a:solidFill>
                  <a:srgbClr val="0000FF"/>
                </a:solidFill>
              </a:rPr>
              <a:t>Masala y</a:t>
            </a:r>
            <a:r>
              <a:rPr lang="en-US" altLang="ru-RU" sz="1800" smtClean="0">
                <a:solidFill>
                  <a:srgbClr val="0000FF"/>
                </a:solidFill>
              </a:rPr>
              <a:t>i</a:t>
            </a:r>
            <a:r>
              <a:rPr lang="en-US" altLang="ru-RU" sz="2600" smtClean="0">
                <a:solidFill>
                  <a:srgbClr val="0000FF"/>
                </a:solidFill>
              </a:rPr>
              <a:t>=ax</a:t>
            </a:r>
            <a:r>
              <a:rPr lang="en-US" altLang="ru-RU" sz="1800" smtClean="0">
                <a:solidFill>
                  <a:srgbClr val="0000FF"/>
                </a:solidFill>
              </a:rPr>
              <a:t>i</a:t>
            </a:r>
            <a:r>
              <a:rPr lang="en-US" altLang="ru-RU" sz="2600" smtClean="0">
                <a:solidFill>
                  <a:srgbClr val="0000FF"/>
                </a:solidFill>
              </a:rPr>
              <a:t>+b chiziqli bog’liqlikning koeffitsientlarini topishdan iborat, bunda a va b o’zgaruvchilrning funksiyasi eng kichik qiymat qabul qiladi</a:t>
            </a:r>
            <a:r>
              <a:rPr lang="ru-RU" altLang="ru-RU" sz="2600" smtClean="0">
                <a:solidFill>
                  <a:srgbClr val="0000FF"/>
                </a:solidFill>
              </a:rPr>
              <a:t>. </a:t>
            </a:r>
            <a:endParaRPr lang="en-US" altLang="ru-RU" sz="2600" smtClean="0">
              <a:solidFill>
                <a:srgbClr val="0000FF"/>
              </a:solidFill>
            </a:endParaRPr>
          </a:p>
          <a:p>
            <a:pPr marL="0" indent="0" algn="just" eaLnBrk="1" hangingPunct="1"/>
            <a:endParaRPr lang="en-US" altLang="ru-RU" sz="2600" smtClean="0">
              <a:solidFill>
                <a:srgbClr val="0000FF"/>
              </a:solidFill>
            </a:endParaRPr>
          </a:p>
          <a:p>
            <a:pPr marL="0" indent="0" algn="just" eaLnBrk="1" hangingPunct="1"/>
            <a:endParaRPr lang="en-US" altLang="ru-RU" sz="2600" smtClean="0">
              <a:solidFill>
                <a:srgbClr val="0000FF"/>
              </a:solidFill>
            </a:endParaRPr>
          </a:p>
          <a:p>
            <a:pPr marL="0" indent="0" algn="just" eaLnBrk="1" hangingPunct="1"/>
            <a:r>
              <a:rPr lang="en-US" altLang="ru-RU" sz="2600" smtClean="0">
                <a:solidFill>
                  <a:srgbClr val="0000FF"/>
                </a:solidFill>
              </a:rPr>
              <a:t>Ya’ni a va b ning qiymatlarida tajriba natijalarining topilgan chiziqdan chetlanishlari kvadratlari yig’indisi eng kichik bo’ladi</a:t>
            </a:r>
            <a:r>
              <a:rPr lang="ru-RU" altLang="ru-RU" sz="2600" smtClean="0">
                <a:solidFill>
                  <a:srgbClr val="0000FF"/>
                </a:solidFill>
              </a:rPr>
              <a:t>. </a:t>
            </a:r>
            <a:r>
              <a:rPr lang="en-US" altLang="ru-RU" sz="2600" smtClean="0">
                <a:solidFill>
                  <a:srgbClr val="0000FF"/>
                </a:solidFill>
              </a:rPr>
              <a:t>Eng kichik kvadratlar usuli</a:t>
            </a:r>
            <a:r>
              <a:rPr lang="ru-RU" altLang="ru-RU" sz="2600" smtClean="0">
                <a:solidFill>
                  <a:srgbClr val="0000FF"/>
                </a:solidFill>
              </a:rPr>
              <a:t> </a:t>
            </a:r>
            <a:r>
              <a:rPr lang="en-US" altLang="ru-RU" sz="2600" smtClean="0">
                <a:solidFill>
                  <a:srgbClr val="0000FF"/>
                </a:solidFill>
              </a:rPr>
              <a:t>shundan iborat</a:t>
            </a:r>
            <a:r>
              <a:rPr lang="ru-RU" altLang="ru-RU" sz="2600" smtClean="0">
                <a:solidFill>
                  <a:srgbClr val="0000FF"/>
                </a:solidFill>
              </a:rPr>
              <a:t>. </a:t>
            </a:r>
          </a:p>
          <a:p>
            <a:pPr marL="0" indent="0" algn="just" eaLnBrk="1" hangingPunct="1"/>
            <a:r>
              <a:rPr lang="en-US" altLang="ru-RU" sz="2600" smtClean="0">
                <a:solidFill>
                  <a:srgbClr val="0000FF"/>
                </a:solidFill>
              </a:rPr>
              <a:t>Shunday qilib masalaning yechimi ikki o’zgaruvchili funksiyaning ekstremumini topishga keltiriladi</a:t>
            </a:r>
            <a:r>
              <a:rPr lang="ru-RU" altLang="ru-RU" sz="2600" smtClean="0">
                <a:solidFill>
                  <a:srgbClr val="0000FF"/>
                </a:solidFill>
              </a:rPr>
              <a:t>. </a:t>
            </a:r>
          </a:p>
        </p:txBody>
      </p:sp>
      <p:sp>
        <p:nvSpPr>
          <p:cNvPr id="6149" name="AutoShape 4" descr="&amp;fcy;&amp;ocy;&amp;rcy;&amp;mcy;&amp;ucy;&amp;lcy;&amp;acy;"/>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6150"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6151" name="Rectangle 8"/>
          <p:cNvSpPr>
            <a:spLocks noChangeArrowheads="1"/>
          </p:cNvSpPr>
          <p:nvPr/>
        </p:nvSpPr>
        <p:spPr bwMode="auto">
          <a:xfrm>
            <a:off x="0" y="32146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6146" name="Object 7"/>
          <p:cNvGraphicFramePr>
            <a:graphicFrameLocks noChangeAspect="1"/>
          </p:cNvGraphicFramePr>
          <p:nvPr/>
        </p:nvGraphicFramePr>
        <p:xfrm>
          <a:off x="611188" y="2205038"/>
          <a:ext cx="6985000" cy="1268412"/>
        </p:xfrm>
        <a:graphic>
          <a:graphicData uri="http://schemas.openxmlformats.org/presentationml/2006/ole">
            <mc:AlternateContent xmlns:mc="http://schemas.openxmlformats.org/markup-compatibility/2006">
              <mc:Choice xmlns:v="urn:schemas-microsoft-com:vml" Requires="v">
                <p:oleObj spid="_x0000_s6191" name="Формула" r:id="rId3" imgW="1803400" imgH="431800" progId="Equation.3">
                  <p:embed/>
                </p:oleObj>
              </mc:Choice>
              <mc:Fallback>
                <p:oleObj name="Формула" r:id="rId3" imgW="1803400" imgH="4318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2205038"/>
                        <a:ext cx="6985000" cy="1268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457200" y="-387350"/>
            <a:ext cx="8229600" cy="1139825"/>
          </a:xfrm>
        </p:spPr>
        <p:txBody>
          <a:bodyPr/>
          <a:lstStyle/>
          <a:p>
            <a:pPr eaLnBrk="1" hangingPunct="1"/>
            <a:r>
              <a:rPr lang="ru-RU" altLang="ru-RU" sz="3400" smtClean="0"/>
              <a:t/>
            </a:r>
            <a:br>
              <a:rPr lang="ru-RU" altLang="ru-RU" sz="3400" smtClean="0"/>
            </a:br>
            <a:r>
              <a:rPr lang="en-US" altLang="ru-RU" sz="3400" b="1" smtClean="0"/>
              <a:t>Masala</a:t>
            </a:r>
            <a:r>
              <a:rPr lang="ru-RU" altLang="ru-RU" sz="3400" b="1" smtClean="0"/>
              <a:t>. </a:t>
            </a:r>
            <a:r>
              <a:rPr lang="en-US" altLang="ru-RU" sz="3400" b="1" smtClean="0"/>
              <a:t>x va y o’zgaruvchilarning tajriba natijasida olgan qiymatlari quyidagi jadvalda keltirilgan</a:t>
            </a:r>
            <a:r>
              <a:rPr lang="en-US" altLang="ru-RU" sz="3400" smtClean="0"/>
              <a:t/>
            </a:r>
            <a:br>
              <a:rPr lang="en-US" altLang="ru-RU" sz="3400" smtClean="0"/>
            </a:br>
            <a:r>
              <a:rPr lang="en-US" altLang="ru-RU" sz="3400" smtClean="0"/>
              <a:t/>
            </a:r>
            <a:br>
              <a:rPr lang="en-US" altLang="ru-RU" sz="3400" smtClean="0"/>
            </a:br>
            <a:endParaRPr lang="ru-RU" altLang="ru-RU" sz="3400" smtClean="0"/>
          </a:p>
        </p:txBody>
      </p:sp>
      <p:sp>
        <p:nvSpPr>
          <p:cNvPr id="7172" name="AutoShape 3" descr="формула"/>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88420" name="Group 4"/>
          <p:cNvGraphicFramePr>
            <a:graphicFrameLocks noGrp="1"/>
          </p:cNvGraphicFramePr>
          <p:nvPr>
            <p:ph idx="1"/>
          </p:nvPr>
        </p:nvGraphicFramePr>
        <p:xfrm>
          <a:off x="2195513" y="1989138"/>
          <a:ext cx="6408737" cy="1008062"/>
        </p:xfrm>
        <a:graphic>
          <a:graphicData uri="http://schemas.openxmlformats.org/drawingml/2006/table">
            <a:tbl>
              <a:tblPr/>
              <a:tblGrid>
                <a:gridCol w="1068387">
                  <a:extLst>
                    <a:ext uri="{9D8B030D-6E8A-4147-A177-3AD203B41FA5}">
                      <a16:colId xmlns:a16="http://schemas.microsoft.com/office/drawing/2014/main" val="20000"/>
                    </a:ext>
                  </a:extLst>
                </a:gridCol>
                <a:gridCol w="1068388">
                  <a:extLst>
                    <a:ext uri="{9D8B030D-6E8A-4147-A177-3AD203B41FA5}">
                      <a16:colId xmlns:a16="http://schemas.microsoft.com/office/drawing/2014/main" val="20001"/>
                    </a:ext>
                  </a:extLst>
                </a:gridCol>
                <a:gridCol w="106838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gridCol w="1069975">
                  <a:extLst>
                    <a:ext uri="{9D8B030D-6E8A-4147-A177-3AD203B41FA5}">
                      <a16:colId xmlns:a16="http://schemas.microsoft.com/office/drawing/2014/main" val="20004"/>
                    </a:ext>
                  </a:extLst>
                </a:gridCol>
                <a:gridCol w="1066800">
                  <a:extLst>
                    <a:ext uri="{9D8B030D-6E8A-4147-A177-3AD203B41FA5}">
                      <a16:colId xmlns:a16="http://schemas.microsoft.com/office/drawing/2014/main" val="20005"/>
                    </a:ext>
                  </a:extLst>
                </a:gridCol>
              </a:tblGrid>
              <a:tr h="487526">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X</a:t>
                      </a:r>
                      <a:r>
                        <a:rPr kumimoji="0" lang="en-US" sz="1800" b="0" i="0" u="none" strike="noStrike" cap="none" normalizeH="0" baseline="0" smtClean="0">
                          <a:ln>
                            <a:noFill/>
                          </a:ln>
                          <a:solidFill>
                            <a:schemeClr val="tx1"/>
                          </a:solidFill>
                          <a:effectLst/>
                          <a:latin typeface="Arial" pitchFamily="34" charset="0"/>
                        </a:rPr>
                        <a:t>i</a:t>
                      </a:r>
                      <a:endParaRPr kumimoji="0" lang="ru-RU" sz="1800" b="0" i="0" u="none" strike="noStrike" cap="none" normalizeH="0" baseline="0" smtClean="0">
                        <a:ln>
                          <a:noFill/>
                        </a:ln>
                        <a:solidFill>
                          <a:schemeClr val="tx1"/>
                        </a:solidFill>
                        <a:effectLst/>
                        <a:latin typeface="Arial" pitchFamily="34" charset="0"/>
                      </a:endParaRP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0</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1</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4</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5</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20536">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Y</a:t>
                      </a:r>
                      <a:r>
                        <a:rPr kumimoji="0" lang="en-US" sz="1600" b="0" i="0" u="none" strike="noStrike" cap="none" normalizeH="0" baseline="0" smtClean="0">
                          <a:ln>
                            <a:noFill/>
                          </a:ln>
                          <a:solidFill>
                            <a:schemeClr val="tx1"/>
                          </a:solidFill>
                          <a:effectLst/>
                          <a:latin typeface="Arial" pitchFamily="34" charset="0"/>
                        </a:rPr>
                        <a:t>i</a:t>
                      </a:r>
                      <a:endParaRPr kumimoji="0" lang="ru-RU" sz="1600" b="0" i="0" u="none" strike="noStrike" cap="none" normalizeH="0" baseline="0" smtClean="0">
                        <a:ln>
                          <a:noFill/>
                        </a:ln>
                        <a:solidFill>
                          <a:schemeClr val="tx1"/>
                        </a:solidFill>
                        <a:effectLst/>
                        <a:latin typeface="Arial" pitchFamily="34" charset="0"/>
                      </a:endParaRP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2,1</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2,4</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2,6</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2,8</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pitchFamily="34" charset="0"/>
                        </a:rPr>
                        <a:t>3,0</a:t>
                      </a:r>
                      <a:endParaRPr kumimoji="0" lang="ru-RU" sz="2600" b="0" i="0" u="none" strike="noStrike" cap="none" normalizeH="0" baseline="0" smtClean="0">
                        <a:ln>
                          <a:noFill/>
                        </a:ln>
                        <a:solidFill>
                          <a:schemeClr val="tx1"/>
                        </a:solidFill>
                        <a:effectLst/>
                        <a:latin typeface="Arial" pitchFamily="34" charset="0"/>
                      </a:endParaRP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196" name="Rectangle 31"/>
          <p:cNvSpPr>
            <a:spLocks noChangeArrowheads="1"/>
          </p:cNvSpPr>
          <p:nvPr/>
        </p:nvSpPr>
        <p:spPr bwMode="auto">
          <a:xfrm>
            <a:off x="0" y="33099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7170" name="Object 32"/>
          <p:cNvGraphicFramePr>
            <a:graphicFrameLocks noChangeAspect="1"/>
          </p:cNvGraphicFramePr>
          <p:nvPr/>
        </p:nvGraphicFramePr>
        <p:xfrm>
          <a:off x="1042988" y="3213100"/>
          <a:ext cx="4394200" cy="981075"/>
        </p:xfrm>
        <a:graphic>
          <a:graphicData uri="http://schemas.openxmlformats.org/presentationml/2006/ole">
            <mc:AlternateContent xmlns:mc="http://schemas.openxmlformats.org/markup-compatibility/2006">
              <mc:Choice xmlns:v="urn:schemas-microsoft-com:vml" Requires="v">
                <p:oleObj spid="_x0000_s7237" name="Формула" r:id="rId3" imgW="1066800" imgH="241300" progId="Equation.3">
                  <p:embed/>
                </p:oleObj>
              </mc:Choice>
              <mc:Fallback>
                <p:oleObj name="Формула" r:id="rId3" imgW="1066800" imgH="241300" progId="Equation.3">
                  <p:embed/>
                  <p:pic>
                    <p:nvPicPr>
                      <p:cNvPr id="0" name="Object 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3213100"/>
                        <a:ext cx="4394200" cy="981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97" name="Rectangle 33"/>
          <p:cNvSpPr>
            <a:spLocks noChangeArrowheads="1"/>
          </p:cNvSpPr>
          <p:nvPr/>
        </p:nvSpPr>
        <p:spPr bwMode="auto">
          <a:xfrm>
            <a:off x="468313" y="4292600"/>
            <a:ext cx="82819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ru-RU" sz="3200">
                <a:solidFill>
                  <a:srgbClr val="0000FF"/>
                </a:solidFill>
              </a:rPr>
              <a:t>Eng kichik kvadratlar usulini qo’llab bu qiymatlarga yaqinlashuvchi </a:t>
            </a:r>
            <a:r>
              <a:rPr lang="ru-RU" altLang="ru-RU" sz="3600" i="1">
                <a:solidFill>
                  <a:srgbClr val="0000FF"/>
                </a:solidFill>
              </a:rPr>
              <a:t>y=ax+b</a:t>
            </a:r>
            <a:r>
              <a:rPr lang="en-US" altLang="ru-RU" sz="3600">
                <a:solidFill>
                  <a:srgbClr val="0000FF"/>
                </a:solidFill>
              </a:rPr>
              <a:t> </a:t>
            </a:r>
            <a:r>
              <a:rPr lang="en-US" altLang="ru-RU" sz="3200">
                <a:solidFill>
                  <a:srgbClr val="0000FF"/>
                </a:solidFill>
              </a:rPr>
              <a:t>chiziqli bog’lanish(a va b parametrlar)ni toping. </a:t>
            </a:r>
            <a:endParaRPr lang="ru-RU" altLang="ru-RU" sz="320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body" sz="half" idx="1"/>
          </p:nvPr>
        </p:nvSpPr>
        <p:spPr>
          <a:xfrm>
            <a:off x="457200" y="476250"/>
            <a:ext cx="8291513" cy="5654675"/>
          </a:xfrm>
        </p:spPr>
        <p:txBody>
          <a:bodyPr/>
          <a:lstStyle/>
          <a:p>
            <a:pPr marL="0" indent="0" algn="just" eaLnBrk="1" hangingPunct="1">
              <a:buFont typeface="Wingdings" panose="05000000000000000000" pitchFamily="2" charset="2"/>
              <a:buNone/>
            </a:pPr>
            <a:r>
              <a:rPr lang="en-US" altLang="ru-RU" sz="2600" smtClean="0">
                <a:solidFill>
                  <a:srgbClr val="0000FF"/>
                </a:solidFill>
              </a:rPr>
              <a:t>Funksiyadan a va b parametrlar bo’yicha hususiy hosila olamiz</a:t>
            </a:r>
          </a:p>
          <a:p>
            <a:pPr marL="0" indent="0" eaLnBrk="1" hangingPunct="1"/>
            <a:endParaRPr lang="ru-RU" altLang="ru-RU" sz="2600" smtClean="0">
              <a:solidFill>
                <a:srgbClr val="0000FF"/>
              </a:solidFill>
            </a:endParaRPr>
          </a:p>
        </p:txBody>
      </p:sp>
      <p:graphicFrame>
        <p:nvGraphicFramePr>
          <p:cNvPr id="8194" name="Object 3"/>
          <p:cNvGraphicFramePr>
            <a:graphicFrameLocks noGrp="1" noChangeAspect="1"/>
          </p:cNvGraphicFramePr>
          <p:nvPr>
            <p:ph sz="half" idx="2"/>
          </p:nvPr>
        </p:nvGraphicFramePr>
        <p:xfrm>
          <a:off x="539750" y="1196975"/>
          <a:ext cx="8137525" cy="1947863"/>
        </p:xfrm>
        <a:graphic>
          <a:graphicData uri="http://schemas.openxmlformats.org/presentationml/2006/ole">
            <mc:AlternateContent xmlns:mc="http://schemas.openxmlformats.org/markup-compatibility/2006">
              <mc:Choice xmlns:v="urn:schemas-microsoft-com:vml" Requires="v">
                <p:oleObj spid="_x0000_s8276" name="Формула" r:id="rId3" imgW="1803400" imgH="431800" progId="Equation.3">
                  <p:embed/>
                </p:oleObj>
              </mc:Choice>
              <mc:Fallback>
                <p:oleObj name="Формула" r:id="rId3" imgW="1803400" imgH="4318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196975"/>
                        <a:ext cx="8137525" cy="1947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197" name="Rectangle 4"/>
          <p:cNvSpPr>
            <a:spLocks noChangeArrowheads="1"/>
          </p:cNvSpPr>
          <p:nvPr/>
        </p:nvSpPr>
        <p:spPr bwMode="auto">
          <a:xfrm>
            <a:off x="0" y="2971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8195" name="Object 5"/>
          <p:cNvGraphicFramePr>
            <a:graphicFrameLocks noChangeAspect="1"/>
          </p:cNvGraphicFramePr>
          <p:nvPr/>
        </p:nvGraphicFramePr>
        <p:xfrm>
          <a:off x="323850" y="3429000"/>
          <a:ext cx="8675688" cy="2811463"/>
        </p:xfrm>
        <a:graphic>
          <a:graphicData uri="http://schemas.openxmlformats.org/presentationml/2006/ole">
            <mc:AlternateContent xmlns:mc="http://schemas.openxmlformats.org/markup-compatibility/2006">
              <mc:Choice xmlns:v="urn:schemas-microsoft-com:vml" Requires="v">
                <p:oleObj spid="_x0000_s8277" name="Формула" r:id="rId5" imgW="2997200" imgH="914400" progId="Equation.3">
                  <p:embed/>
                </p:oleObj>
              </mc:Choice>
              <mc:Fallback>
                <p:oleObj name="Формула" r:id="rId5" imgW="2997200" imgH="9144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0" y="3429000"/>
                        <a:ext cx="8675688" cy="2811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2"/>
          <p:cNvSpPr>
            <a:spLocks noChangeArrowheads="1"/>
          </p:cNvSpPr>
          <p:nvPr/>
        </p:nvSpPr>
        <p:spPr bwMode="auto">
          <a:xfrm>
            <a:off x="0" y="28575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9218" name="Object 3"/>
          <p:cNvGraphicFramePr>
            <a:graphicFrameLocks noChangeAspect="1"/>
          </p:cNvGraphicFramePr>
          <p:nvPr/>
        </p:nvGraphicFramePr>
        <p:xfrm>
          <a:off x="4787900" y="333375"/>
          <a:ext cx="4140200" cy="2700338"/>
        </p:xfrm>
        <a:graphic>
          <a:graphicData uri="http://schemas.openxmlformats.org/presentationml/2006/ole">
            <mc:AlternateContent xmlns:mc="http://schemas.openxmlformats.org/markup-compatibility/2006">
              <mc:Choice xmlns:v="urn:schemas-microsoft-com:vml" Requires="v">
                <p:oleObj spid="_x0000_s9384" name="Формула" r:id="rId3" imgW="1752600" imgH="1143000" progId="Equation.3">
                  <p:embed/>
                </p:oleObj>
              </mc:Choice>
              <mc:Fallback>
                <p:oleObj name="Формула" r:id="rId3" imgW="1752600" imgH="11430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900" y="333375"/>
                        <a:ext cx="4140200" cy="2700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3" name="Rectangle 4"/>
          <p:cNvSpPr>
            <a:spLocks noChangeArrowheads="1"/>
          </p:cNvSpPr>
          <p:nvPr/>
        </p:nvSpPr>
        <p:spPr bwMode="auto">
          <a:xfrm>
            <a:off x="0" y="28575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9219" name="Object 5"/>
          <p:cNvGraphicFramePr>
            <a:graphicFrameLocks noChangeAspect="1"/>
          </p:cNvGraphicFramePr>
          <p:nvPr/>
        </p:nvGraphicFramePr>
        <p:xfrm>
          <a:off x="250825" y="236538"/>
          <a:ext cx="4105275" cy="2736850"/>
        </p:xfrm>
        <a:graphic>
          <a:graphicData uri="http://schemas.openxmlformats.org/presentationml/2006/ole">
            <mc:AlternateContent xmlns:mc="http://schemas.openxmlformats.org/markup-compatibility/2006">
              <mc:Choice xmlns:v="urn:schemas-microsoft-com:vml" Requires="v">
                <p:oleObj spid="_x0000_s9385" name="Формула" r:id="rId5" imgW="1714500" imgH="1143000" progId="Equation.3">
                  <p:embed/>
                </p:oleObj>
              </mc:Choice>
              <mc:Fallback>
                <p:oleObj name="Формула" r:id="rId5" imgW="1714500" imgH="11430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36538"/>
                        <a:ext cx="4105275" cy="2736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4" name="Rectangle 6"/>
          <p:cNvSpPr>
            <a:spLocks noChangeArrowheads="1"/>
          </p:cNvSpPr>
          <p:nvPr/>
        </p:nvSpPr>
        <p:spPr bwMode="auto">
          <a:xfrm>
            <a:off x="395288" y="2952750"/>
            <a:ext cx="82089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ru-RU" sz="2400">
                <a:solidFill>
                  <a:srgbClr val="0000FF"/>
                </a:solidFill>
              </a:rPr>
              <a:t>hosil bo’lgan ikki noma’lumli ikkita tenglamalar sistemasini yechamiz</a:t>
            </a:r>
            <a:endParaRPr lang="ru-RU" altLang="ru-RU" sz="2400">
              <a:solidFill>
                <a:srgbClr val="0000FF"/>
              </a:solidFill>
            </a:endParaRPr>
          </a:p>
        </p:txBody>
      </p:sp>
      <p:sp>
        <p:nvSpPr>
          <p:cNvPr id="9225" name="Rectangle 7"/>
          <p:cNvSpPr>
            <a:spLocks noChangeArrowheads="1"/>
          </p:cNvSpPr>
          <p:nvPr/>
        </p:nvSpPr>
        <p:spPr bwMode="auto">
          <a:xfrm>
            <a:off x="0" y="2667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9220" name="Object 8"/>
          <p:cNvGraphicFramePr>
            <a:graphicFrameLocks noChangeAspect="1"/>
          </p:cNvGraphicFramePr>
          <p:nvPr/>
        </p:nvGraphicFramePr>
        <p:xfrm>
          <a:off x="323850" y="3644900"/>
          <a:ext cx="3816350" cy="2890838"/>
        </p:xfrm>
        <a:graphic>
          <a:graphicData uri="http://schemas.openxmlformats.org/presentationml/2006/ole">
            <mc:AlternateContent xmlns:mc="http://schemas.openxmlformats.org/markup-compatibility/2006">
              <mc:Choice xmlns:v="urn:schemas-microsoft-com:vml" Requires="v">
                <p:oleObj spid="_x0000_s9386" name="Формула" r:id="rId7" imgW="1612900" imgH="1524000" progId="Equation.3">
                  <p:embed/>
                </p:oleObj>
              </mc:Choice>
              <mc:Fallback>
                <p:oleObj name="Формула" r:id="rId7" imgW="1612900" imgH="1524000"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3850" y="3644900"/>
                        <a:ext cx="3816350" cy="28908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6" name="Rectangle 9"/>
          <p:cNvSpPr>
            <a:spLocks noChangeArrowheads="1"/>
          </p:cNvSpPr>
          <p:nvPr/>
        </p:nvSpPr>
        <p:spPr bwMode="auto">
          <a:xfrm>
            <a:off x="4067175" y="4318000"/>
            <a:ext cx="4752975"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ru-RU" sz="2400">
                <a:solidFill>
                  <a:srgbClr val="0000FF"/>
                </a:solidFill>
              </a:rPr>
              <a:t>Topilgan a va b qiymatlarda </a:t>
            </a:r>
            <a:r>
              <a:rPr lang="ru-RU" altLang="ru-RU" sz="2400">
                <a:solidFill>
                  <a:srgbClr val="0000FF"/>
                </a:solidFill>
              </a:rPr>
              <a:t>   </a:t>
            </a:r>
            <a:r>
              <a:rPr lang="ru-RU" altLang="ru-RU" sz="2500">
                <a:solidFill>
                  <a:srgbClr val="0000FF"/>
                </a:solidFill>
              </a:rPr>
              <a:t> </a:t>
            </a:r>
            <a:r>
              <a:rPr lang="ru-RU" altLang="ru-RU" sz="2400">
                <a:solidFill>
                  <a:srgbClr val="0000FF"/>
                </a:solidFill>
              </a:rPr>
              <a:t>    </a:t>
            </a:r>
            <a:endParaRPr lang="en-US" altLang="ru-RU" sz="2400">
              <a:solidFill>
                <a:srgbClr val="0000FF"/>
              </a:solidFill>
            </a:endParaRPr>
          </a:p>
          <a:p>
            <a:pPr algn="just"/>
            <a:endParaRPr lang="en-US" altLang="ru-RU" sz="2400">
              <a:solidFill>
                <a:srgbClr val="0000FF"/>
              </a:solidFill>
            </a:endParaRPr>
          </a:p>
          <a:p>
            <a:pPr algn="just"/>
            <a:endParaRPr lang="en-US" altLang="ru-RU" sz="2400">
              <a:solidFill>
                <a:srgbClr val="0000FF"/>
              </a:solidFill>
            </a:endParaRPr>
          </a:p>
          <a:p>
            <a:pPr algn="just"/>
            <a:r>
              <a:rPr lang="en-US" altLang="ru-RU" sz="2400">
                <a:solidFill>
                  <a:srgbClr val="0000FF"/>
                </a:solidFill>
              </a:rPr>
              <a:t>Funksiya eng kichik qiymatga erishadi.</a:t>
            </a:r>
            <a:r>
              <a:rPr lang="ru-RU" altLang="ru-RU" sz="2400">
                <a:solidFill>
                  <a:srgbClr val="0000FF"/>
                </a:solidFill>
              </a:rPr>
              <a:t> </a:t>
            </a:r>
          </a:p>
        </p:txBody>
      </p:sp>
      <p:sp>
        <p:nvSpPr>
          <p:cNvPr id="9227" name="AutoShape 10" descr="формула"/>
          <p:cNvSpPr>
            <a:spLocks noChangeAspect="1" noChangeArrowheads="1"/>
          </p:cNvSpPr>
          <p:nvPr/>
        </p:nvSpPr>
        <p:spPr bwMode="auto">
          <a:xfrm>
            <a:off x="3986213"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9221" name="Object 11"/>
          <p:cNvGraphicFramePr>
            <a:graphicFrameLocks noGrp="1" noChangeAspect="1"/>
          </p:cNvGraphicFramePr>
          <p:nvPr>
            <p:ph/>
          </p:nvPr>
        </p:nvGraphicFramePr>
        <p:xfrm>
          <a:off x="4643438" y="4614863"/>
          <a:ext cx="4322762" cy="1033462"/>
        </p:xfrm>
        <a:graphic>
          <a:graphicData uri="http://schemas.openxmlformats.org/presentationml/2006/ole">
            <mc:AlternateContent xmlns:mc="http://schemas.openxmlformats.org/markup-compatibility/2006">
              <mc:Choice xmlns:v="urn:schemas-microsoft-com:vml" Requires="v">
                <p:oleObj spid="_x0000_s9387" name="Формула" r:id="rId9" imgW="1803400" imgH="431800" progId="Equation.3">
                  <p:embed/>
                </p:oleObj>
              </mc:Choice>
              <mc:Fallback>
                <p:oleObj name="Формула" r:id="rId9" imgW="1803400" imgH="431800" progId="Equation.3">
                  <p:embed/>
                  <p:pic>
                    <p:nvPicPr>
                      <p:cNvPr id="0" name="Object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43438" y="4614863"/>
                        <a:ext cx="4322762" cy="1033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490" name="Group 2"/>
          <p:cNvGraphicFramePr>
            <a:graphicFrameLocks noGrp="1"/>
          </p:cNvGraphicFramePr>
          <p:nvPr>
            <p:ph/>
          </p:nvPr>
        </p:nvGraphicFramePr>
        <p:xfrm>
          <a:off x="457200" y="1866900"/>
          <a:ext cx="8229600" cy="2930525"/>
        </p:xfrm>
        <a:graphic>
          <a:graphicData uri="http://schemas.openxmlformats.org/drawingml/2006/table">
            <a:tbl>
              <a:tblPr/>
              <a:tblGrid>
                <a:gridCol w="1176338">
                  <a:extLst>
                    <a:ext uri="{9D8B030D-6E8A-4147-A177-3AD203B41FA5}">
                      <a16:colId xmlns:a16="http://schemas.microsoft.com/office/drawing/2014/main" val="20000"/>
                    </a:ext>
                  </a:extLst>
                </a:gridCol>
                <a:gridCol w="1174750">
                  <a:extLst>
                    <a:ext uri="{9D8B030D-6E8A-4147-A177-3AD203B41FA5}">
                      <a16:colId xmlns:a16="http://schemas.microsoft.com/office/drawing/2014/main" val="20001"/>
                    </a:ext>
                  </a:extLst>
                </a:gridCol>
                <a:gridCol w="1176337">
                  <a:extLst>
                    <a:ext uri="{9D8B030D-6E8A-4147-A177-3AD203B41FA5}">
                      <a16:colId xmlns:a16="http://schemas.microsoft.com/office/drawing/2014/main" val="20002"/>
                    </a:ext>
                  </a:extLst>
                </a:gridCol>
                <a:gridCol w="1174750">
                  <a:extLst>
                    <a:ext uri="{9D8B030D-6E8A-4147-A177-3AD203B41FA5}">
                      <a16:colId xmlns:a16="http://schemas.microsoft.com/office/drawing/2014/main" val="20003"/>
                    </a:ext>
                  </a:extLst>
                </a:gridCol>
                <a:gridCol w="1176338">
                  <a:extLst>
                    <a:ext uri="{9D8B030D-6E8A-4147-A177-3AD203B41FA5}">
                      <a16:colId xmlns:a16="http://schemas.microsoft.com/office/drawing/2014/main" val="20004"/>
                    </a:ext>
                  </a:extLst>
                </a:gridCol>
                <a:gridCol w="1174750">
                  <a:extLst>
                    <a:ext uri="{9D8B030D-6E8A-4147-A177-3AD203B41FA5}">
                      <a16:colId xmlns:a16="http://schemas.microsoft.com/office/drawing/2014/main" val="20005"/>
                    </a:ext>
                  </a:extLst>
                </a:gridCol>
                <a:gridCol w="1176337">
                  <a:extLst>
                    <a:ext uri="{9D8B030D-6E8A-4147-A177-3AD203B41FA5}">
                      <a16:colId xmlns:a16="http://schemas.microsoft.com/office/drawing/2014/main" val="20006"/>
                    </a:ext>
                  </a:extLst>
                </a:gridCol>
              </a:tblGrid>
              <a:tr h="963001">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i=1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i=2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i=3</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i=4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i=5</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0473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X</a:t>
                      </a:r>
                      <a:r>
                        <a:rPr kumimoji="0" lang="en-US" sz="1800" b="0" i="0" u="none" strike="noStrike" cap="none" normalizeH="0" baseline="0" smtClean="0">
                          <a:ln>
                            <a:noFill/>
                          </a:ln>
                          <a:solidFill>
                            <a:srgbClr val="0000FF"/>
                          </a:solidFill>
                          <a:effectLst/>
                          <a:latin typeface="Arial" pitchFamily="34" charset="0"/>
                        </a:rPr>
                        <a:t>i </a:t>
                      </a:r>
                      <a:endParaRPr kumimoji="0" lang="ru-RU" sz="18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5</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759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Y</a:t>
                      </a:r>
                      <a:r>
                        <a:rPr kumimoji="0" lang="en-US" sz="2000" b="0" i="0" u="none" strike="noStrike" cap="none" normalizeH="0" baseline="0" smtClean="0">
                          <a:ln>
                            <a:noFill/>
                          </a:ln>
                          <a:solidFill>
                            <a:srgbClr val="0000FF"/>
                          </a:solidFill>
                          <a:effectLst/>
                          <a:latin typeface="Arial" pitchFamily="34" charset="0"/>
                        </a:rPr>
                        <a:t>i</a:t>
                      </a:r>
                      <a:r>
                        <a:rPr kumimoji="0" lang="en-US" sz="2600" b="0" i="0" u="none" strike="noStrike" cap="none" normalizeH="0" baseline="0" smtClean="0">
                          <a:ln>
                            <a:noFill/>
                          </a:ln>
                          <a:solidFill>
                            <a:srgbClr val="0000FF"/>
                          </a:solidFill>
                          <a:effectLst/>
                          <a:latin typeface="Arial" pitchFamily="34" charset="0"/>
                        </a:rPr>
                        <a:t> </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2,6</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2,8</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3,0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12,9</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759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X</a:t>
                      </a:r>
                      <a:r>
                        <a:rPr kumimoji="0" lang="en-US" sz="1800" b="0" i="0" u="none" strike="noStrike" cap="none" normalizeH="0" baseline="0" smtClean="0">
                          <a:ln>
                            <a:noFill/>
                          </a:ln>
                          <a:solidFill>
                            <a:srgbClr val="0000FF"/>
                          </a:solidFill>
                          <a:effectLst/>
                          <a:latin typeface="Arial" pitchFamily="34" charset="0"/>
                        </a:rPr>
                        <a:t>i *</a:t>
                      </a:r>
                      <a:r>
                        <a:rPr kumimoji="0" lang="en-US" sz="2600" b="0" i="0" u="none" strike="noStrike" cap="none" normalizeH="0" baseline="0" smtClean="0">
                          <a:ln>
                            <a:noFill/>
                          </a:ln>
                          <a:solidFill>
                            <a:srgbClr val="0000FF"/>
                          </a:solidFill>
                          <a:effectLst/>
                          <a:latin typeface="Arial" pitchFamily="34" charset="0"/>
                        </a:rPr>
                        <a:t>Y</a:t>
                      </a:r>
                      <a:r>
                        <a:rPr kumimoji="0" lang="en-US" sz="2000" b="0" i="0" u="none" strike="noStrike" cap="none" normalizeH="0" baseline="0" smtClean="0">
                          <a:ln>
                            <a:noFill/>
                          </a:ln>
                          <a:solidFill>
                            <a:srgbClr val="0000FF"/>
                          </a:solidFill>
                          <a:effectLst/>
                          <a:latin typeface="Arial" pitchFamily="34" charset="0"/>
                        </a:rPr>
                        <a:t>i</a:t>
                      </a:r>
                      <a:endParaRPr kumimoji="0" lang="ru-RU" sz="20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5,2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11,2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15,0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33,8</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8759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X</a:t>
                      </a:r>
                      <a:r>
                        <a:rPr kumimoji="0" lang="en-US" sz="1800" b="0" i="0" u="none" strike="noStrike" cap="none" normalizeH="0" baseline="0" smtClean="0">
                          <a:ln>
                            <a:noFill/>
                          </a:ln>
                          <a:solidFill>
                            <a:srgbClr val="0000FF"/>
                          </a:solidFill>
                          <a:effectLst/>
                          <a:latin typeface="Arial" pitchFamily="34" charset="0"/>
                        </a:rPr>
                        <a:t>i</a:t>
                      </a:r>
                      <a:r>
                        <a:rPr kumimoji="0" lang="en-US" sz="2000" b="0" i="0" u="none" strike="noStrike" cap="none" normalizeH="0" baseline="0" smtClean="0">
                          <a:ln>
                            <a:noFill/>
                          </a:ln>
                          <a:solidFill>
                            <a:srgbClr val="0000FF"/>
                          </a:solidFill>
                          <a:effectLst/>
                          <a:latin typeface="Arial" pitchFamily="34" charset="0"/>
                        </a:rPr>
                        <a:t>* </a:t>
                      </a:r>
                      <a:r>
                        <a:rPr kumimoji="0" lang="en-US" sz="2600" b="0" i="0" u="none" strike="noStrike" cap="none" normalizeH="0" baseline="0" smtClean="0">
                          <a:ln>
                            <a:noFill/>
                          </a:ln>
                          <a:solidFill>
                            <a:srgbClr val="0000FF"/>
                          </a:solidFill>
                          <a:effectLst/>
                          <a:latin typeface="Arial" pitchFamily="34" charset="0"/>
                        </a:rPr>
                        <a:t>X</a:t>
                      </a:r>
                      <a:r>
                        <a:rPr kumimoji="0" lang="en-US" sz="1800" b="0" i="0" u="none" strike="noStrike" cap="none" normalizeH="0" baseline="0" smtClean="0">
                          <a:ln>
                            <a:noFill/>
                          </a:ln>
                          <a:solidFill>
                            <a:srgbClr val="0000FF"/>
                          </a:solidFill>
                          <a:effectLst/>
                          <a:latin typeface="Arial" pitchFamily="34" charset="0"/>
                        </a:rPr>
                        <a:t>i</a:t>
                      </a:r>
                      <a:endParaRPr kumimoji="0" lang="ru-RU" sz="18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16</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25</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46</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0293" name="Rectangle 52"/>
          <p:cNvSpPr>
            <a:spLocks noChangeArrowheads="1"/>
          </p:cNvSpPr>
          <p:nvPr/>
        </p:nvSpPr>
        <p:spPr bwMode="auto">
          <a:xfrm>
            <a:off x="0" y="42211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0242" name="Object 53"/>
          <p:cNvGraphicFramePr>
            <a:graphicFrameLocks noChangeAspect="1"/>
          </p:cNvGraphicFramePr>
          <p:nvPr/>
        </p:nvGraphicFramePr>
        <p:xfrm>
          <a:off x="7740650" y="1773238"/>
          <a:ext cx="744538" cy="1081087"/>
        </p:xfrm>
        <a:graphic>
          <a:graphicData uri="http://schemas.openxmlformats.org/presentationml/2006/ole">
            <mc:AlternateContent xmlns:mc="http://schemas.openxmlformats.org/markup-compatibility/2006">
              <mc:Choice xmlns:v="urn:schemas-microsoft-com:vml" Requires="v">
                <p:oleObj spid="_x0000_s10333" name="Формула" r:id="rId3" imgW="291973" imgH="431613" progId="Equation.3">
                  <p:embed/>
                </p:oleObj>
              </mc:Choice>
              <mc:Fallback>
                <p:oleObj name="Формула" r:id="rId3" imgW="291973" imgH="431613" progId="Equation.3">
                  <p:embed/>
                  <p:pic>
                    <p:nvPicPr>
                      <p:cNvPr id="0" name="Object 5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1773238"/>
                        <a:ext cx="744538" cy="1081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advClick="0" advTm="10000">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sz="half" idx="1"/>
          </p:nvPr>
        </p:nvSpPr>
        <p:spPr/>
        <p:txBody>
          <a:bodyPr/>
          <a:lstStyle/>
          <a:p>
            <a:pPr marL="0" indent="0" eaLnBrk="1" hangingPunct="1">
              <a:buFont typeface="Wingdings" panose="05000000000000000000" pitchFamily="2" charset="2"/>
              <a:buNone/>
            </a:pPr>
            <a:r>
              <a:rPr lang="en-US" altLang="ru-RU" sz="2600" smtClean="0"/>
              <a:t> </a:t>
            </a:r>
            <a:endParaRPr lang="ru-RU" altLang="ru-RU" sz="2600" smtClean="0"/>
          </a:p>
        </p:txBody>
      </p:sp>
      <p:sp>
        <p:nvSpPr>
          <p:cNvPr id="33795" name="AutoShape 4" descr="http://www.cleverstudents.ru/articles/images/mnk/008.png"/>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pic>
        <p:nvPicPr>
          <p:cNvPr id="3379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5976937"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Rectangle 6"/>
          <p:cNvSpPr>
            <a:spLocks noChangeArrowheads="1"/>
          </p:cNvSpPr>
          <p:nvPr/>
        </p:nvSpPr>
        <p:spPr bwMode="auto">
          <a:xfrm>
            <a:off x="250825" y="5075238"/>
            <a:ext cx="8497888"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800">
                <a:solidFill>
                  <a:srgbClr val="0000FF"/>
                </a:solidFill>
              </a:rPr>
              <a:t>a va b o’rniga qiymatlarini qo’yib</a:t>
            </a:r>
            <a:r>
              <a:rPr lang="ru-RU" altLang="ru-RU" sz="2800">
                <a:solidFill>
                  <a:srgbClr val="0000FF"/>
                </a:solidFill>
              </a:rPr>
              <a:t>, </a:t>
            </a:r>
            <a:r>
              <a:rPr lang="ru-RU" altLang="ru-RU" sz="2800" i="1">
                <a:solidFill>
                  <a:srgbClr val="0000FF"/>
                </a:solidFill>
              </a:rPr>
              <a:t>y = 0.165x+2.184</a:t>
            </a:r>
            <a:r>
              <a:rPr lang="ru-RU" altLang="ru-RU" sz="2800">
                <a:solidFill>
                  <a:srgbClr val="0000FF"/>
                </a:solidFill>
              </a:rPr>
              <a:t> – </a:t>
            </a:r>
            <a:r>
              <a:rPr lang="en-US" altLang="ru-RU" sz="2800">
                <a:solidFill>
                  <a:srgbClr val="0000FF"/>
                </a:solidFill>
              </a:rPr>
              <a:t>yaqinlashuvchi chiziqqa ega bo’lamiz</a:t>
            </a:r>
            <a:r>
              <a:rPr lang="ru-RU" altLang="ru-RU" sz="2800">
                <a:solidFill>
                  <a:srgbClr val="0000FF"/>
                </a:solidFill>
              </a:rPr>
              <a:t>. </a:t>
            </a:r>
          </a:p>
        </p:txBody>
      </p:sp>
      <p:sp>
        <p:nvSpPr>
          <p:cNvPr id="33798" name="AutoShape 7" descr="формула"/>
          <p:cNvSpPr>
            <a:spLocks noChangeAspect="1" noChangeArrowheads="1"/>
          </p:cNvSpPr>
          <p:nvPr/>
        </p:nvSpPr>
        <p:spPr bwMode="auto">
          <a:xfrm>
            <a:off x="1916113" y="34226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Tree>
  </p:cSld>
  <p:clrMapOvr>
    <a:masterClrMapping/>
  </p:clrMapOvr>
  <p:transition advClick="0" advTm="10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l="48183" t="28764" r="22977" b="40067"/>
          <a:stretch>
            <a:fillRect/>
          </a:stretch>
        </p:blipFill>
        <p:spPr bwMode="auto">
          <a:xfrm>
            <a:off x="2195513" y="333375"/>
            <a:ext cx="6624637" cy="574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3"/>
          <p:cNvSpPr>
            <a:spLocks noChangeArrowheads="1"/>
          </p:cNvSpPr>
          <p:nvPr/>
        </p:nvSpPr>
        <p:spPr bwMode="auto">
          <a:xfrm>
            <a:off x="323850" y="1341438"/>
            <a:ext cx="2016125"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sz="2400">
                <a:solidFill>
                  <a:srgbClr val="0000FF"/>
                </a:solidFill>
              </a:rPr>
              <a:t>Qizil </a:t>
            </a:r>
            <a:r>
              <a:rPr lang="en-US" altLang="ru-RU" sz="2400">
                <a:solidFill>
                  <a:srgbClr val="FF0000"/>
                </a:solidFill>
              </a:rPr>
              <a:t>chiziq</a:t>
            </a:r>
            <a:r>
              <a:rPr lang="ru-RU" altLang="ru-RU" sz="2400">
                <a:solidFill>
                  <a:srgbClr val="0000FF"/>
                </a:solidFill>
              </a:rPr>
              <a:t> – </a:t>
            </a:r>
            <a:r>
              <a:rPr lang="en-US" altLang="ru-RU" sz="2400">
                <a:solidFill>
                  <a:srgbClr val="0000FF"/>
                </a:solidFill>
              </a:rPr>
              <a:t>topilgan EKKU bilan topilgan </a:t>
            </a:r>
            <a:r>
              <a:rPr lang="ru-RU" altLang="ru-RU" sz="2400" i="1">
                <a:solidFill>
                  <a:srgbClr val="0000FF"/>
                </a:solidFill>
              </a:rPr>
              <a:t>y = </a:t>
            </a:r>
            <a:r>
              <a:rPr lang="en-US" altLang="ru-RU" sz="2400" i="1">
                <a:solidFill>
                  <a:srgbClr val="0000FF"/>
                </a:solidFill>
              </a:rPr>
              <a:t>a</a:t>
            </a:r>
            <a:r>
              <a:rPr lang="ru-RU" altLang="ru-RU" sz="2400" i="1">
                <a:solidFill>
                  <a:srgbClr val="0000FF"/>
                </a:solidFill>
              </a:rPr>
              <a:t>x+</a:t>
            </a:r>
            <a:r>
              <a:rPr lang="en-US" altLang="ru-RU" sz="2400" i="1">
                <a:solidFill>
                  <a:srgbClr val="0000FF"/>
                </a:solidFill>
              </a:rPr>
              <a:t>b </a:t>
            </a:r>
            <a:r>
              <a:rPr lang="en-US" altLang="ru-RU" sz="2400">
                <a:solidFill>
                  <a:srgbClr val="0000FF"/>
                </a:solidFill>
              </a:rPr>
              <a:t>chiziq</a:t>
            </a:r>
            <a:r>
              <a:rPr lang="ru-RU" altLang="ru-RU" sz="2400">
                <a:solidFill>
                  <a:srgbClr val="0000FF"/>
                </a:solidFill>
              </a:rPr>
              <a:t>, </a:t>
            </a:r>
            <a:r>
              <a:rPr lang="en-US" altLang="ru-RU" sz="2400">
                <a:solidFill>
                  <a:srgbClr val="0000FF"/>
                </a:solidFill>
              </a:rPr>
              <a:t>ko’k chiziq</a:t>
            </a:r>
            <a:r>
              <a:rPr lang="ru-RU" altLang="ru-RU" sz="2400">
                <a:solidFill>
                  <a:srgbClr val="0000FF"/>
                </a:solidFill>
              </a:rPr>
              <a:t>– </a:t>
            </a:r>
            <a:r>
              <a:rPr lang="en-US" altLang="ru-RU" sz="2400">
                <a:solidFill>
                  <a:srgbClr val="0000FF"/>
                </a:solidFill>
              </a:rPr>
              <a:t>berilgan funksiya grafigi</a:t>
            </a:r>
            <a:r>
              <a:rPr lang="ru-RU" altLang="ru-RU" sz="2400">
                <a:solidFill>
                  <a:srgbClr val="0000FF"/>
                </a:solidFill>
              </a:rPr>
              <a:t>, </a:t>
            </a:r>
            <a:r>
              <a:rPr lang="en-US" altLang="ru-RU" sz="2400">
                <a:solidFill>
                  <a:srgbClr val="0000FF"/>
                </a:solidFill>
              </a:rPr>
              <a:t>nuqtalar</a:t>
            </a:r>
            <a:r>
              <a:rPr lang="ru-RU" altLang="ru-RU" sz="2400">
                <a:solidFill>
                  <a:srgbClr val="0000FF"/>
                </a:solidFill>
              </a:rPr>
              <a:t>– </a:t>
            </a:r>
            <a:r>
              <a:rPr lang="en-US" altLang="ru-RU" sz="2400">
                <a:solidFill>
                  <a:srgbClr val="0000FF"/>
                </a:solidFill>
              </a:rPr>
              <a:t>chiqishdagi qiymatlar</a:t>
            </a:r>
            <a:r>
              <a:rPr lang="ru-RU" altLang="ru-RU" sz="2400">
                <a:solidFill>
                  <a:srgbClr val="0000FF"/>
                </a:solidFill>
              </a:rPr>
              <a:t>. </a:t>
            </a:r>
          </a:p>
        </p:txBody>
      </p:sp>
      <p:sp>
        <p:nvSpPr>
          <p:cNvPr id="34820" name="AutoShape 4" descr="формула"/>
          <p:cNvSpPr>
            <a:spLocks noChangeAspect="1" noChangeArrowheads="1"/>
          </p:cNvSpPr>
          <p:nvPr/>
        </p:nvSpPr>
        <p:spPr bwMode="auto">
          <a:xfrm>
            <a:off x="6350000"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Tree>
  </p:cSld>
  <p:clrMapOvr>
    <a:masterClrMapping/>
  </p:clrMapOvr>
  <p:transition advClick="0" advTm="10000">
    <p:wheel spokes="8"/>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sz="half" idx="1"/>
          </p:nvPr>
        </p:nvSpPr>
        <p:spPr>
          <a:xfrm>
            <a:off x="395288" y="260350"/>
            <a:ext cx="8353425" cy="6192838"/>
          </a:xfrm>
        </p:spPr>
        <p:txBody>
          <a:bodyPr/>
          <a:lstStyle/>
          <a:p>
            <a:pPr marL="0" indent="0" algn="just" eaLnBrk="1" hangingPunct="1"/>
            <a:r>
              <a:rPr lang="en-US" altLang="ru-RU" sz="2600" b="1" i="1" smtClean="0">
                <a:solidFill>
                  <a:srgbClr val="0000FF"/>
                </a:solidFill>
              </a:rPr>
              <a:t>Masala</a:t>
            </a:r>
            <a:r>
              <a:rPr lang="ru-RU" altLang="ru-RU" sz="2600" b="1" i="1" smtClean="0">
                <a:solidFill>
                  <a:srgbClr val="0000FF"/>
                </a:solidFill>
              </a:rPr>
              <a:t>:</a:t>
            </a:r>
            <a:r>
              <a:rPr lang="ru-RU" altLang="ru-RU" sz="2600" smtClean="0">
                <a:solidFill>
                  <a:srgbClr val="0000FF"/>
                </a:solidFill>
              </a:rPr>
              <a:t> </a:t>
            </a:r>
            <a:r>
              <a:rPr lang="en-US" altLang="ru-RU" sz="2600" smtClean="0">
                <a:solidFill>
                  <a:srgbClr val="0000FF"/>
                </a:solidFill>
              </a:rPr>
              <a:t>Firma mahsulotlarni shahar ichidagi yaqin masofalarga tarqatadi. Bunday xizmatlarni tashishga ketadigan vaqtga bog’liq holda baholang. Tashish vaqtiga eng ko’p ta’sir qiladigan omil sifatida o’tilgan masofa belgilangan. </a:t>
            </a:r>
          </a:p>
          <a:p>
            <a:pPr marL="0" indent="0" algn="just" eaLnBrk="1" hangingPunct="1"/>
            <a:endParaRPr lang="en-US" altLang="ru-RU" sz="2600" smtClean="0">
              <a:solidFill>
                <a:srgbClr val="0000FF"/>
              </a:solidFill>
            </a:endParaRPr>
          </a:p>
          <a:p>
            <a:pPr marL="0" indent="0" algn="just" eaLnBrk="1" hangingPunct="1"/>
            <a:endParaRPr lang="en-US" altLang="ru-RU" sz="2600" smtClean="0">
              <a:solidFill>
                <a:srgbClr val="0000FF"/>
              </a:solidFill>
            </a:endParaRPr>
          </a:p>
          <a:p>
            <a:pPr marL="0" indent="0" algn="just" eaLnBrk="1" hangingPunct="1"/>
            <a:endParaRPr lang="en-US" altLang="ru-RU" sz="2600" smtClean="0">
              <a:solidFill>
                <a:srgbClr val="0000FF"/>
              </a:solidFill>
            </a:endParaRPr>
          </a:p>
          <a:p>
            <a:pPr marL="0" indent="0" algn="just" eaLnBrk="1" hangingPunct="1"/>
            <a:endParaRPr lang="en-US" altLang="ru-RU" sz="2600" smtClean="0">
              <a:solidFill>
                <a:srgbClr val="0000FF"/>
              </a:solidFill>
            </a:endParaRPr>
          </a:p>
          <a:p>
            <a:pPr marL="0" indent="0" algn="just" eaLnBrk="1" hangingPunct="1">
              <a:buFont typeface="Wingdings" panose="05000000000000000000" pitchFamily="2" charset="2"/>
              <a:buNone/>
            </a:pPr>
            <a:endParaRPr lang="en-US" altLang="ru-RU" sz="2600" smtClean="0">
              <a:solidFill>
                <a:srgbClr val="0000FF"/>
              </a:solidFill>
            </a:endParaRPr>
          </a:p>
          <a:p>
            <a:pPr marL="0" indent="0" algn="just" eaLnBrk="1" hangingPunct="1">
              <a:buFont typeface="Wingdings" panose="05000000000000000000" pitchFamily="2" charset="2"/>
              <a:buNone/>
            </a:pPr>
            <a:endParaRPr lang="en-US" altLang="ru-RU" sz="2600" smtClean="0">
              <a:solidFill>
                <a:srgbClr val="0000FF"/>
              </a:solidFill>
            </a:endParaRPr>
          </a:p>
        </p:txBody>
      </p:sp>
      <p:graphicFrame>
        <p:nvGraphicFramePr>
          <p:cNvPr id="196814" name="Group 206"/>
          <p:cNvGraphicFramePr>
            <a:graphicFrameLocks noGrp="1"/>
          </p:cNvGraphicFramePr>
          <p:nvPr>
            <p:ph sz="half" idx="2"/>
          </p:nvPr>
        </p:nvGraphicFramePr>
        <p:xfrm>
          <a:off x="395288" y="2492375"/>
          <a:ext cx="8424862" cy="1706563"/>
        </p:xfrm>
        <a:graphic>
          <a:graphicData uri="http://schemas.openxmlformats.org/drawingml/2006/table">
            <a:tbl>
              <a:tblPr/>
              <a:tblGrid>
                <a:gridCol w="1296987">
                  <a:extLst>
                    <a:ext uri="{9D8B030D-6E8A-4147-A177-3AD203B41FA5}">
                      <a16:colId xmlns:a16="http://schemas.microsoft.com/office/drawing/2014/main" val="20000"/>
                    </a:ext>
                  </a:extLst>
                </a:gridCol>
                <a:gridCol w="720725">
                  <a:extLst>
                    <a:ext uri="{9D8B030D-6E8A-4147-A177-3AD203B41FA5}">
                      <a16:colId xmlns:a16="http://schemas.microsoft.com/office/drawing/2014/main" val="20001"/>
                    </a:ext>
                  </a:extLst>
                </a:gridCol>
                <a:gridCol w="647700">
                  <a:extLst>
                    <a:ext uri="{9D8B030D-6E8A-4147-A177-3AD203B41FA5}">
                      <a16:colId xmlns:a16="http://schemas.microsoft.com/office/drawing/2014/main" val="20002"/>
                    </a:ext>
                  </a:extLst>
                </a:gridCol>
                <a:gridCol w="719138">
                  <a:extLst>
                    <a:ext uri="{9D8B030D-6E8A-4147-A177-3AD203B41FA5}">
                      <a16:colId xmlns:a16="http://schemas.microsoft.com/office/drawing/2014/main" val="20003"/>
                    </a:ext>
                  </a:extLst>
                </a:gridCol>
                <a:gridCol w="649287">
                  <a:extLst>
                    <a:ext uri="{9D8B030D-6E8A-4147-A177-3AD203B41FA5}">
                      <a16:colId xmlns:a16="http://schemas.microsoft.com/office/drawing/2014/main" val="20004"/>
                    </a:ext>
                  </a:extLst>
                </a:gridCol>
                <a:gridCol w="719138">
                  <a:extLst>
                    <a:ext uri="{9D8B030D-6E8A-4147-A177-3AD203B41FA5}">
                      <a16:colId xmlns:a16="http://schemas.microsoft.com/office/drawing/2014/main" val="20005"/>
                    </a:ext>
                  </a:extLst>
                </a:gridCol>
                <a:gridCol w="792162">
                  <a:extLst>
                    <a:ext uri="{9D8B030D-6E8A-4147-A177-3AD203B41FA5}">
                      <a16:colId xmlns:a16="http://schemas.microsoft.com/office/drawing/2014/main" val="20006"/>
                    </a:ext>
                  </a:extLst>
                </a:gridCol>
                <a:gridCol w="647700">
                  <a:extLst>
                    <a:ext uri="{9D8B030D-6E8A-4147-A177-3AD203B41FA5}">
                      <a16:colId xmlns:a16="http://schemas.microsoft.com/office/drawing/2014/main" val="20007"/>
                    </a:ext>
                  </a:extLst>
                </a:gridCol>
                <a:gridCol w="720725">
                  <a:extLst>
                    <a:ext uri="{9D8B030D-6E8A-4147-A177-3AD203B41FA5}">
                      <a16:colId xmlns:a16="http://schemas.microsoft.com/office/drawing/2014/main" val="20008"/>
                    </a:ext>
                  </a:extLst>
                </a:gridCol>
                <a:gridCol w="720725">
                  <a:extLst>
                    <a:ext uri="{9D8B030D-6E8A-4147-A177-3AD203B41FA5}">
                      <a16:colId xmlns:a16="http://schemas.microsoft.com/office/drawing/2014/main" val="20009"/>
                    </a:ext>
                  </a:extLst>
                </a:gridCol>
                <a:gridCol w="790575">
                  <a:extLst>
                    <a:ext uri="{9D8B030D-6E8A-4147-A177-3AD203B41FA5}">
                      <a16:colId xmlns:a16="http://schemas.microsoft.com/office/drawing/2014/main" val="20010"/>
                    </a:ext>
                  </a:extLst>
                </a:gridCol>
              </a:tblGrid>
              <a:tr h="822807">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smtClean="0">
                          <a:ln>
                            <a:noFill/>
                          </a:ln>
                          <a:solidFill>
                            <a:srgbClr val="0000FF"/>
                          </a:solidFill>
                          <a:effectLst/>
                          <a:latin typeface="Arial" pitchFamily="34" charset="0"/>
                        </a:rPr>
                        <a:t>Masofa km</a:t>
                      </a:r>
                      <a:endParaRPr kumimoji="0" lang="ru-RU" sz="24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3,5</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2,4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4,9</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3,0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1,3</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3,0</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1,5</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4,1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83756">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Vaqt, min</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16</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13</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19</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18</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12</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11</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8</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14</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9</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rgbClr val="0000FF"/>
                          </a:solidFill>
                          <a:effectLst/>
                          <a:latin typeface="Arial" pitchFamily="34" charset="0"/>
                        </a:rPr>
                        <a:t>16</a:t>
                      </a:r>
                      <a:endParaRPr kumimoji="0" lang="ru-RU" sz="2600" b="0" i="0" u="none" strike="noStrike" cap="none" normalizeH="0" baseline="0" smtClean="0">
                        <a:ln>
                          <a:noFill/>
                        </a:ln>
                        <a:solidFill>
                          <a:srgbClr val="0000FF"/>
                        </a:solidFill>
                        <a:effectLst/>
                        <a:latin typeface="Arial"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advClick="0" advTm="10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68"/>
          <p:cNvSpPr>
            <a:spLocks noGrp="1" noChangeArrowheads="1"/>
          </p:cNvSpPr>
          <p:nvPr>
            <p:ph type="title"/>
          </p:nvPr>
        </p:nvSpPr>
        <p:spPr/>
        <p:txBody>
          <a:bodyPr/>
          <a:lstStyle/>
          <a:p>
            <a:pPr algn="ctr" eaLnBrk="1" hangingPunct="1"/>
            <a:r>
              <a:rPr lang="en-US" altLang="ru-RU" sz="5000" smtClean="0"/>
              <a:t>EKKU usuli</a:t>
            </a:r>
            <a:endParaRPr lang="ru-RU" altLang="ru-RU" sz="5000" smtClean="0"/>
          </a:p>
        </p:txBody>
      </p:sp>
      <p:graphicFrame>
        <p:nvGraphicFramePr>
          <p:cNvPr id="226448" name="Group 1168"/>
          <p:cNvGraphicFramePr>
            <a:graphicFrameLocks noGrp="1"/>
          </p:cNvGraphicFramePr>
          <p:nvPr>
            <p:ph type="tbl" idx="1"/>
          </p:nvPr>
        </p:nvGraphicFramePr>
        <p:xfrm>
          <a:off x="323850" y="1628775"/>
          <a:ext cx="8640763" cy="2087563"/>
        </p:xfrm>
        <a:graphic>
          <a:graphicData uri="http://schemas.openxmlformats.org/drawingml/2006/table">
            <a:tbl>
              <a:tblPr/>
              <a:tblGrid>
                <a:gridCol w="876300">
                  <a:extLst>
                    <a:ext uri="{9D8B030D-6E8A-4147-A177-3AD203B41FA5}">
                      <a16:colId xmlns:a16="http://schemas.microsoft.com/office/drawing/2014/main" val="20000"/>
                    </a:ext>
                  </a:extLst>
                </a:gridCol>
                <a:gridCol w="708025">
                  <a:extLst>
                    <a:ext uri="{9D8B030D-6E8A-4147-A177-3AD203B41FA5}">
                      <a16:colId xmlns:a16="http://schemas.microsoft.com/office/drawing/2014/main" val="20001"/>
                    </a:ext>
                  </a:extLst>
                </a:gridCol>
                <a:gridCol w="706438">
                  <a:extLst>
                    <a:ext uri="{9D8B030D-6E8A-4147-A177-3AD203B41FA5}">
                      <a16:colId xmlns:a16="http://schemas.microsoft.com/office/drawing/2014/main" val="20002"/>
                    </a:ext>
                  </a:extLst>
                </a:gridCol>
                <a:gridCol w="708025">
                  <a:extLst>
                    <a:ext uri="{9D8B030D-6E8A-4147-A177-3AD203B41FA5}">
                      <a16:colId xmlns:a16="http://schemas.microsoft.com/office/drawing/2014/main" val="20003"/>
                    </a:ext>
                  </a:extLst>
                </a:gridCol>
                <a:gridCol w="706437">
                  <a:extLst>
                    <a:ext uri="{9D8B030D-6E8A-4147-A177-3AD203B41FA5}">
                      <a16:colId xmlns:a16="http://schemas.microsoft.com/office/drawing/2014/main" val="20004"/>
                    </a:ext>
                  </a:extLst>
                </a:gridCol>
                <a:gridCol w="708025">
                  <a:extLst>
                    <a:ext uri="{9D8B030D-6E8A-4147-A177-3AD203B41FA5}">
                      <a16:colId xmlns:a16="http://schemas.microsoft.com/office/drawing/2014/main" val="20005"/>
                    </a:ext>
                  </a:extLst>
                </a:gridCol>
                <a:gridCol w="708025">
                  <a:extLst>
                    <a:ext uri="{9D8B030D-6E8A-4147-A177-3AD203B41FA5}">
                      <a16:colId xmlns:a16="http://schemas.microsoft.com/office/drawing/2014/main" val="20006"/>
                    </a:ext>
                  </a:extLst>
                </a:gridCol>
                <a:gridCol w="650875">
                  <a:extLst>
                    <a:ext uri="{9D8B030D-6E8A-4147-A177-3AD203B41FA5}">
                      <a16:colId xmlns:a16="http://schemas.microsoft.com/office/drawing/2014/main" val="20007"/>
                    </a:ext>
                  </a:extLst>
                </a:gridCol>
                <a:gridCol w="719138">
                  <a:extLst>
                    <a:ext uri="{9D8B030D-6E8A-4147-A177-3AD203B41FA5}">
                      <a16:colId xmlns:a16="http://schemas.microsoft.com/office/drawing/2014/main" val="20008"/>
                    </a:ext>
                  </a:extLst>
                </a:gridCol>
                <a:gridCol w="647700">
                  <a:extLst>
                    <a:ext uri="{9D8B030D-6E8A-4147-A177-3AD203B41FA5}">
                      <a16:colId xmlns:a16="http://schemas.microsoft.com/office/drawing/2014/main" val="20009"/>
                    </a:ext>
                  </a:extLst>
                </a:gridCol>
                <a:gridCol w="649287">
                  <a:extLst>
                    <a:ext uri="{9D8B030D-6E8A-4147-A177-3AD203B41FA5}">
                      <a16:colId xmlns:a16="http://schemas.microsoft.com/office/drawing/2014/main" val="20010"/>
                    </a:ext>
                  </a:extLst>
                </a:gridCol>
                <a:gridCol w="852488">
                  <a:extLst>
                    <a:ext uri="{9D8B030D-6E8A-4147-A177-3AD203B41FA5}">
                      <a16:colId xmlns:a16="http://schemas.microsoft.com/office/drawing/2014/main" val="20011"/>
                    </a:ext>
                  </a:extLst>
                </a:gridCol>
              </a:tblGrid>
              <a:tr h="504748">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00FF"/>
                          </a:solidFill>
                          <a:effectLst/>
                          <a:latin typeface="Arial Cyr" charset="-52"/>
                        </a:rPr>
                        <a:t>xi</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cap="flat">
                      <a:noFill/>
                    </a:lnL>
                    <a:lnR w="1270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3,5</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2,4</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4,9</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4,2</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3,0</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1,3</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1,0</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3,0</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1,5</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4,1</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chemeClr val="tx1"/>
                          </a:solidFill>
                          <a:effectLst/>
                          <a:latin typeface="Arial Cyr" charset="-52"/>
                        </a:rPr>
                        <a:t>∑</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74588">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00FF"/>
                          </a:solidFill>
                          <a:effectLst/>
                          <a:latin typeface="Arial Cyr" charset="-52"/>
                        </a:rPr>
                        <a:t>yi</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cap="flat">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16</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13</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19</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18</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12</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11</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8</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14</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9</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rgbClr val="0000FF"/>
                          </a:solidFill>
                          <a:effectLst/>
                          <a:latin typeface="Arial Cyr" charset="-52"/>
                        </a:rPr>
                        <a:t>16</a:t>
                      </a:r>
                      <a:endParaRPr kumimoji="0" lang="en-US" sz="1800" b="0" i="0" u="none" strike="noStrike" cap="none" normalizeH="0" baseline="0" smtClean="0">
                        <a:ln>
                          <a:noFill/>
                        </a:ln>
                        <a:solidFill>
                          <a:schemeClr val="tx1"/>
                        </a:solidFill>
                        <a:effectLst/>
                        <a:latin typeface="Arial" pitchFamily="34"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chemeClr val="tx1"/>
                          </a:solidFill>
                          <a:effectLst/>
                          <a:latin typeface="Arial Cyr" charset="-52"/>
                        </a:rPr>
                        <a:t>136</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7606">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xi*xi</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12</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5,8</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24</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18</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9</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1,7</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9</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2</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17</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chemeClr val="tx1"/>
                          </a:solidFill>
                          <a:effectLst/>
                          <a:latin typeface="Arial Cyr" charset="-52"/>
                        </a:rPr>
                        <a:t>99</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20621">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yi*xi</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56</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31</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93</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76</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36</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14</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8</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42</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14</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rgbClr val="008000"/>
                          </a:solidFill>
                          <a:effectLst/>
                          <a:latin typeface="Arial Cyr" charset="-52"/>
                        </a:rPr>
                        <a:t>66</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ru-RU" sz="2600" b="0" i="0" u="none" strike="noStrike" cap="none" normalizeH="0" baseline="0" smtClean="0">
                          <a:ln>
                            <a:noFill/>
                          </a:ln>
                          <a:solidFill>
                            <a:schemeClr val="tx1"/>
                          </a:solidFill>
                          <a:effectLst/>
                          <a:latin typeface="Arial Cyr" charset="-52"/>
                        </a:rPr>
                        <a:t>435</a:t>
                      </a:r>
                      <a:endParaRPr kumimoji="0" lang="ru-RU" sz="1800" b="0" i="0" u="none" strike="noStrike" cap="none" normalizeH="0" baseline="0" smtClean="0">
                        <a:ln>
                          <a:noFill/>
                        </a:ln>
                        <a:solidFill>
                          <a:schemeClr val="tx1"/>
                        </a:solidFill>
                        <a:effectLst/>
                        <a:latin typeface="Arial"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transition advClick="0" advTm="10000">
    <p:wheel spokes="8"/>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Rectangle 5"/>
          <p:cNvSpPr>
            <a:spLocks noChangeArrowheads="1"/>
          </p:cNvSpPr>
          <p:nvPr/>
        </p:nvSpPr>
        <p:spPr bwMode="auto">
          <a:xfrm>
            <a:off x="0" y="3195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1266" name="Object 4"/>
          <p:cNvGraphicFramePr>
            <a:graphicFrameLocks noChangeAspect="1"/>
          </p:cNvGraphicFramePr>
          <p:nvPr/>
        </p:nvGraphicFramePr>
        <p:xfrm>
          <a:off x="541338" y="260350"/>
          <a:ext cx="7126287" cy="777875"/>
        </p:xfrm>
        <a:graphic>
          <a:graphicData uri="http://schemas.openxmlformats.org/presentationml/2006/ole">
            <mc:AlternateContent xmlns:mc="http://schemas.openxmlformats.org/markup-compatibility/2006">
              <mc:Choice xmlns:v="urn:schemas-microsoft-com:vml" Requires="v">
                <p:oleObj spid="_x0000_s11597" name="Формула" r:id="rId3" imgW="4279900" imgH="469900" progId="Equation.3">
                  <p:embed/>
                </p:oleObj>
              </mc:Choice>
              <mc:Fallback>
                <p:oleObj name="Формула" r:id="rId3" imgW="4279900" imgH="4699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338" y="260350"/>
                        <a:ext cx="7126287" cy="777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67" name="Object 7"/>
          <p:cNvGraphicFramePr>
            <a:graphicFrameLocks noChangeAspect="1"/>
          </p:cNvGraphicFramePr>
          <p:nvPr/>
        </p:nvGraphicFramePr>
        <p:xfrm>
          <a:off x="395288" y="1112838"/>
          <a:ext cx="3960812" cy="1020762"/>
        </p:xfrm>
        <a:graphic>
          <a:graphicData uri="http://schemas.openxmlformats.org/presentationml/2006/ole">
            <mc:AlternateContent xmlns:mc="http://schemas.openxmlformats.org/markup-compatibility/2006">
              <mc:Choice xmlns:v="urn:schemas-microsoft-com:vml" Requires="v">
                <p:oleObj spid="_x0000_s11598" name="Формула" r:id="rId5" imgW="2183452" imgH="545863" progId="Equation.3">
                  <p:embed/>
                </p:oleObj>
              </mc:Choice>
              <mc:Fallback>
                <p:oleObj name="Формула" r:id="rId5" imgW="2183452" imgH="545863"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1112838"/>
                        <a:ext cx="3960812" cy="10207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68" name="Object 6"/>
          <p:cNvGraphicFramePr>
            <a:graphicFrameLocks noChangeAspect="1"/>
          </p:cNvGraphicFramePr>
          <p:nvPr/>
        </p:nvGraphicFramePr>
        <p:xfrm>
          <a:off x="5076825" y="1136650"/>
          <a:ext cx="3600450" cy="923925"/>
        </p:xfrm>
        <a:graphic>
          <a:graphicData uri="http://schemas.openxmlformats.org/presentationml/2006/ole">
            <mc:AlternateContent xmlns:mc="http://schemas.openxmlformats.org/markup-compatibility/2006">
              <mc:Choice xmlns:v="urn:schemas-microsoft-com:vml" Requires="v">
                <p:oleObj spid="_x0000_s11599" name="Формула" r:id="rId7" imgW="1739900" imgH="444500" progId="Equation.3">
                  <p:embed/>
                </p:oleObj>
              </mc:Choice>
              <mc:Fallback>
                <p:oleObj name="Формула" r:id="rId7" imgW="1739900" imgH="4445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76825" y="1136650"/>
                        <a:ext cx="3600450" cy="923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5" name="Rectangle 8"/>
          <p:cNvSpPr>
            <a:spLocks noChangeArrowheads="1"/>
          </p:cNvSpPr>
          <p:nvPr/>
        </p:nvSpPr>
        <p:spPr bwMode="auto">
          <a:xfrm>
            <a:off x="-396875" y="24923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1276" name="Rectangle 9"/>
          <p:cNvSpPr>
            <a:spLocks noChangeArrowheads="1"/>
          </p:cNvSpPr>
          <p:nvPr/>
        </p:nvSpPr>
        <p:spPr bwMode="auto">
          <a:xfrm>
            <a:off x="3930650" y="3349625"/>
            <a:ext cx="12827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tabLst>
                <a:tab pos="685800" algn="l"/>
                <a:tab pos="912813" algn="l"/>
              </a:tabLst>
              <a:defRPr>
                <a:solidFill>
                  <a:schemeClr val="tx1"/>
                </a:solidFill>
                <a:latin typeface="Arial" panose="020B0604020202020204" pitchFamily="34" charset="0"/>
              </a:defRPr>
            </a:lvl1pPr>
            <a:lvl2pPr marL="742950" indent="-285750" eaLnBrk="0" hangingPunct="0">
              <a:tabLst>
                <a:tab pos="685800" algn="l"/>
                <a:tab pos="912813" algn="l"/>
              </a:tabLst>
              <a:defRPr>
                <a:solidFill>
                  <a:schemeClr val="tx1"/>
                </a:solidFill>
                <a:latin typeface="Arial" panose="020B0604020202020204" pitchFamily="34" charset="0"/>
              </a:defRPr>
            </a:lvl2pPr>
            <a:lvl3pPr marL="1143000" indent="-228600" eaLnBrk="0" hangingPunct="0">
              <a:tabLst>
                <a:tab pos="685800" algn="l"/>
                <a:tab pos="912813" algn="l"/>
              </a:tabLst>
              <a:defRPr>
                <a:solidFill>
                  <a:schemeClr val="tx1"/>
                </a:solidFill>
                <a:latin typeface="Arial" panose="020B0604020202020204" pitchFamily="34" charset="0"/>
              </a:defRPr>
            </a:lvl3pPr>
            <a:lvl4pPr marL="1600200" indent="-228600" eaLnBrk="0" hangingPunct="0">
              <a:tabLst>
                <a:tab pos="685800" algn="l"/>
                <a:tab pos="912813" algn="l"/>
              </a:tabLst>
              <a:defRPr>
                <a:solidFill>
                  <a:schemeClr val="tx1"/>
                </a:solidFill>
                <a:latin typeface="Arial" panose="020B0604020202020204" pitchFamily="34" charset="0"/>
              </a:defRPr>
            </a:lvl4pPr>
            <a:lvl5pPr marL="2057400" indent="-228600" eaLnBrk="0" hangingPunct="0">
              <a:tabLst>
                <a:tab pos="685800" algn="l"/>
                <a:tab pos="912813"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685800" algn="l"/>
                <a:tab pos="912813"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685800" algn="l"/>
                <a:tab pos="912813"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685800" algn="l"/>
                <a:tab pos="912813"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685800" algn="l"/>
                <a:tab pos="912813" algn="l"/>
              </a:tabLst>
              <a:defRPr>
                <a:solidFill>
                  <a:schemeClr val="tx1"/>
                </a:solidFill>
                <a:latin typeface="Arial" panose="020B0604020202020204" pitchFamily="34" charset="0"/>
              </a:defRPr>
            </a:lvl9pPr>
          </a:lstStyle>
          <a:p>
            <a:pPr algn="ctr"/>
            <a:r>
              <a:rPr lang="ru-RU" altLang="ru-RU" sz="1200">
                <a:cs typeface="Times New Roman" panose="02020603050405020304" pitchFamily="18" charset="0"/>
              </a:rPr>
              <a:t>		(1)</a:t>
            </a:r>
            <a:endParaRPr lang="ru-RU" altLang="ru-RU"/>
          </a:p>
        </p:txBody>
      </p:sp>
      <p:sp>
        <p:nvSpPr>
          <p:cNvPr id="11277" name="Rectangle 11"/>
          <p:cNvSpPr>
            <a:spLocks noChangeArrowheads="1"/>
          </p:cNvSpPr>
          <p:nvPr/>
        </p:nvSpPr>
        <p:spPr bwMode="auto">
          <a:xfrm>
            <a:off x="0" y="31861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1269" name="Object 10"/>
          <p:cNvGraphicFramePr>
            <a:graphicFrameLocks noChangeAspect="1"/>
          </p:cNvGraphicFramePr>
          <p:nvPr/>
        </p:nvGraphicFramePr>
        <p:xfrm>
          <a:off x="468313" y="2492375"/>
          <a:ext cx="5327650" cy="969963"/>
        </p:xfrm>
        <a:graphic>
          <a:graphicData uri="http://schemas.openxmlformats.org/presentationml/2006/ole">
            <mc:AlternateContent xmlns:mc="http://schemas.openxmlformats.org/markup-compatibility/2006">
              <mc:Choice xmlns:v="urn:schemas-microsoft-com:vml" Requires="v">
                <p:oleObj spid="_x0000_s11600" name="Формула" r:id="rId9" imgW="2667000" imgH="482600" progId="Equation.3">
                  <p:embed/>
                </p:oleObj>
              </mc:Choice>
              <mc:Fallback>
                <p:oleObj name="Формула" r:id="rId9" imgW="2667000" imgH="482600"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8313" y="2492375"/>
                        <a:ext cx="5327650" cy="9699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8" name="Rectangle 12"/>
          <p:cNvSpPr>
            <a:spLocks noChangeArrowheads="1"/>
          </p:cNvSpPr>
          <p:nvPr/>
        </p:nvSpPr>
        <p:spPr bwMode="auto">
          <a:xfrm>
            <a:off x="0" y="367188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1279" name="Rectangle 14"/>
          <p:cNvSpPr>
            <a:spLocks noChangeArrowheads="1"/>
          </p:cNvSpPr>
          <p:nvPr/>
        </p:nvSpPr>
        <p:spPr bwMode="auto">
          <a:xfrm>
            <a:off x="0" y="33099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1270" name="Object 13"/>
          <p:cNvGraphicFramePr>
            <a:graphicFrameLocks noChangeAspect="1"/>
          </p:cNvGraphicFramePr>
          <p:nvPr/>
        </p:nvGraphicFramePr>
        <p:xfrm>
          <a:off x="468313" y="3573463"/>
          <a:ext cx="5111750" cy="504825"/>
        </p:xfrm>
        <a:graphic>
          <a:graphicData uri="http://schemas.openxmlformats.org/presentationml/2006/ole">
            <mc:AlternateContent xmlns:mc="http://schemas.openxmlformats.org/markup-compatibility/2006">
              <mc:Choice xmlns:v="urn:schemas-microsoft-com:vml" Requires="v">
                <p:oleObj spid="_x0000_s11601" name="Формула" r:id="rId11" imgW="2628900" imgH="241300" progId="Equation.3">
                  <p:embed/>
                </p:oleObj>
              </mc:Choice>
              <mc:Fallback>
                <p:oleObj name="Формула" r:id="rId11" imgW="2628900" imgH="241300" progId="Equation.3">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8313" y="3573463"/>
                        <a:ext cx="5111750" cy="504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0" name="Rectangle 15"/>
          <p:cNvSpPr>
            <a:spLocks noChangeArrowheads="1"/>
          </p:cNvSpPr>
          <p:nvPr/>
        </p:nvSpPr>
        <p:spPr bwMode="auto">
          <a:xfrm>
            <a:off x="0" y="3548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1281" name="Rectangle 17"/>
          <p:cNvSpPr>
            <a:spLocks noChangeArrowheads="1"/>
          </p:cNvSpPr>
          <p:nvPr/>
        </p:nvSpPr>
        <p:spPr bwMode="auto">
          <a:xfrm>
            <a:off x="0" y="32766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graphicFrame>
        <p:nvGraphicFramePr>
          <p:cNvPr id="11271" name="Object 16"/>
          <p:cNvGraphicFramePr>
            <a:graphicFrameLocks noChangeAspect="1"/>
          </p:cNvGraphicFramePr>
          <p:nvPr/>
        </p:nvGraphicFramePr>
        <p:xfrm>
          <a:off x="468313" y="4508500"/>
          <a:ext cx="3313112" cy="658813"/>
        </p:xfrm>
        <a:graphic>
          <a:graphicData uri="http://schemas.openxmlformats.org/presentationml/2006/ole">
            <mc:AlternateContent xmlns:mc="http://schemas.openxmlformats.org/markup-compatibility/2006">
              <mc:Choice xmlns:v="urn:schemas-microsoft-com:vml" Requires="v">
                <p:oleObj spid="_x0000_s11602" name="Формула" r:id="rId13" imgW="1536033" imgH="304668" progId="Equation.3">
                  <p:embed/>
                </p:oleObj>
              </mc:Choice>
              <mc:Fallback>
                <p:oleObj name="Формула" r:id="rId13" imgW="1536033" imgH="304668" progId="Equation.3">
                  <p:embed/>
                  <p:pic>
                    <p:nvPicPr>
                      <p:cNvPr id="0" name="Object 1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8313" y="4508500"/>
                        <a:ext cx="3313112" cy="658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2" name="Rectangle 18"/>
          <p:cNvSpPr>
            <a:spLocks noChangeArrowheads="1"/>
          </p:cNvSpPr>
          <p:nvPr/>
        </p:nvSpPr>
        <p:spPr bwMode="auto">
          <a:xfrm>
            <a:off x="0" y="3581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11283" name="Text Box 19"/>
          <p:cNvSpPr txBox="1">
            <a:spLocks noChangeArrowheads="1"/>
          </p:cNvSpPr>
          <p:nvPr/>
        </p:nvSpPr>
        <p:spPr bwMode="auto">
          <a:xfrm>
            <a:off x="323850" y="4076700"/>
            <a:ext cx="84963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600"/>
              <a:t>Qidirilayotgan regression bog’liqlik quyidagicha bo’ladi</a:t>
            </a:r>
            <a:endParaRPr lang="ru-RU" altLang="ru-RU" sz="2600"/>
          </a:p>
        </p:txBody>
      </p:sp>
      <p:graphicFrame>
        <p:nvGraphicFramePr>
          <p:cNvPr id="11272" name="Object 21"/>
          <p:cNvGraphicFramePr>
            <a:graphicFrameLocks noChangeAspect="1"/>
          </p:cNvGraphicFramePr>
          <p:nvPr/>
        </p:nvGraphicFramePr>
        <p:xfrm>
          <a:off x="-1341438" y="3054350"/>
          <a:ext cx="333375" cy="238125"/>
        </p:xfrm>
        <a:graphic>
          <a:graphicData uri="http://schemas.openxmlformats.org/presentationml/2006/ole">
            <mc:AlternateContent xmlns:mc="http://schemas.openxmlformats.org/markup-compatibility/2006">
              <mc:Choice xmlns:v="urn:schemas-microsoft-com:vml" Requires="v">
                <p:oleObj spid="_x0000_s11603" name="Формула" r:id="rId15" imgW="330057" imgH="241195" progId="Equation.3">
                  <p:embed/>
                </p:oleObj>
              </mc:Choice>
              <mc:Fallback>
                <p:oleObj name="Формула" r:id="rId15" imgW="330057" imgH="241195" progId="Equation.3">
                  <p:embed/>
                  <p:pic>
                    <p:nvPicPr>
                      <p:cNvPr id="0" name="Object 2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41438" y="3054350"/>
                        <a:ext cx="333375" cy="238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73" name="Object 20"/>
          <p:cNvGraphicFramePr>
            <a:graphicFrameLocks noChangeAspect="1"/>
          </p:cNvGraphicFramePr>
          <p:nvPr/>
        </p:nvGraphicFramePr>
        <p:xfrm>
          <a:off x="-1341438" y="3567113"/>
          <a:ext cx="352425" cy="238125"/>
        </p:xfrm>
        <a:graphic>
          <a:graphicData uri="http://schemas.openxmlformats.org/presentationml/2006/ole">
            <mc:AlternateContent xmlns:mc="http://schemas.openxmlformats.org/markup-compatibility/2006">
              <mc:Choice xmlns:v="urn:schemas-microsoft-com:vml" Requires="v">
                <p:oleObj spid="_x0000_s11604" name="Формула" r:id="rId17" imgW="355446" imgH="241195" progId="Equation.3">
                  <p:embed/>
                </p:oleObj>
              </mc:Choice>
              <mc:Fallback>
                <p:oleObj name="Формула" r:id="rId17" imgW="355446" imgH="241195" progId="Equation.3">
                  <p:embed/>
                  <p:pic>
                    <p:nvPicPr>
                      <p:cNvPr id="0" name="Object 2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341438" y="3567113"/>
                        <a:ext cx="352425" cy="238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4" name="Rectangle 22"/>
          <p:cNvSpPr>
            <a:spLocks noChangeArrowheads="1"/>
          </p:cNvSpPr>
          <p:nvPr/>
        </p:nvSpPr>
        <p:spPr bwMode="auto">
          <a:xfrm>
            <a:off x="323850" y="5084763"/>
            <a:ext cx="84963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ru-RU" sz="2400"/>
              <a:t>Regressiya chizig’ining qiyaligi </a:t>
            </a:r>
            <a:r>
              <a:rPr lang="ru-RU" altLang="ru-RU" sz="2400"/>
              <a:t>2,66 </a:t>
            </a:r>
            <a:r>
              <a:rPr lang="en-US" altLang="ru-RU" sz="2400"/>
              <a:t>min/km, bu 1 km masofaga ketadigan vaqt</a:t>
            </a:r>
            <a:r>
              <a:rPr lang="ru-RU" altLang="ru-RU" sz="2400"/>
              <a:t>. </a:t>
            </a:r>
            <a:r>
              <a:rPr lang="en-US" altLang="ru-RU" sz="2400"/>
              <a:t>To’g’ri chiziqning Y o’qi bilan kesishgan nuqtasi </a:t>
            </a:r>
            <a:r>
              <a:rPr lang="ru-RU" altLang="ru-RU" sz="2400"/>
              <a:t>5,913 минут – </a:t>
            </a:r>
            <a:r>
              <a:rPr lang="en-US" altLang="ru-RU" sz="2400"/>
              <a:t>bu o’tilgan masofaga bog’liq bo’lmagan vaqt</a:t>
            </a:r>
            <a:endParaRPr lang="ru-RU" altLang="ru-RU" sz="1600">
              <a:cs typeface="Times New Roman" panose="02020603050405020304" pitchFamily="18" charset="0"/>
            </a:endParaRPr>
          </a:p>
        </p:txBody>
      </p:sp>
    </p:spTree>
  </p:cSld>
  <p:clrMapOvr>
    <a:masterClrMapping/>
  </p:clrMapOvr>
  <p:transition advClick="0" advTm="10000">
    <p:wheel spokes="8"/>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ChangeAspect="1" noChangeArrowheads="1"/>
          </p:cNvPicPr>
          <p:nvPr/>
        </p:nvPicPr>
        <p:blipFill>
          <a:blip r:embed="rId2">
            <a:extLst>
              <a:ext uri="{28A0092B-C50C-407E-A947-70E740481C1C}">
                <a14:useLocalDpi xmlns:a14="http://schemas.microsoft.com/office/drawing/2010/main" val="0"/>
              </a:ext>
            </a:extLst>
          </a:blip>
          <a:srcRect l="3893" t="14343" r="17203" b="8711"/>
          <a:stretch>
            <a:fillRect/>
          </a:stretch>
        </p:blipFill>
        <p:spPr bwMode="auto">
          <a:xfrm>
            <a:off x="0" y="115888"/>
            <a:ext cx="9144000"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Line 5"/>
          <p:cNvSpPr>
            <a:spLocks noChangeShapeType="1"/>
          </p:cNvSpPr>
          <p:nvPr/>
        </p:nvSpPr>
        <p:spPr bwMode="auto">
          <a:xfrm flipV="1">
            <a:off x="900113" y="4652963"/>
            <a:ext cx="74882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892" name="Arc 6"/>
          <p:cNvSpPr>
            <a:spLocks/>
          </p:cNvSpPr>
          <p:nvPr/>
        </p:nvSpPr>
        <p:spPr bwMode="auto">
          <a:xfrm>
            <a:off x="1331913" y="4437063"/>
            <a:ext cx="71437" cy="215900"/>
          </a:xfrm>
          <a:custGeom>
            <a:avLst/>
            <a:gdLst>
              <a:gd name="T0" fmla="*/ 0 w 21600"/>
              <a:gd name="T1" fmla="*/ 0 h 21600"/>
              <a:gd name="T2" fmla="*/ 71437 w 21600"/>
              <a:gd name="T3" fmla="*/ 215900 h 21600"/>
              <a:gd name="T4" fmla="*/ 0 w 21600"/>
              <a:gd name="T5" fmla="*/ 2159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p>
        </p:txBody>
      </p:sp>
      <p:sp>
        <p:nvSpPr>
          <p:cNvPr id="37893" name="Text Box 7"/>
          <p:cNvSpPr txBox="1">
            <a:spLocks noChangeArrowheads="1"/>
          </p:cNvSpPr>
          <p:nvPr/>
        </p:nvSpPr>
        <p:spPr bwMode="auto">
          <a:xfrm>
            <a:off x="5435600" y="2997200"/>
            <a:ext cx="1944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800"/>
              <a:t>y=ax+b</a:t>
            </a:r>
            <a:endParaRPr lang="ru-RU" altLang="ru-RU" sz="2800"/>
          </a:p>
        </p:txBody>
      </p:sp>
      <p:sp>
        <p:nvSpPr>
          <p:cNvPr id="37894" name="Text Box 8"/>
          <p:cNvSpPr txBox="1">
            <a:spLocks noChangeArrowheads="1"/>
          </p:cNvSpPr>
          <p:nvPr/>
        </p:nvSpPr>
        <p:spPr bwMode="auto">
          <a:xfrm>
            <a:off x="3348038" y="4005263"/>
            <a:ext cx="19446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800"/>
              <a:t>a=tg</a:t>
            </a:r>
            <a:r>
              <a:rPr lang="el-GR" altLang="ru-RU" sz="2800">
                <a:cs typeface="Arial" panose="020B0604020202020204" pitchFamily="34" charset="0"/>
              </a:rPr>
              <a:t>α</a:t>
            </a:r>
          </a:p>
        </p:txBody>
      </p:sp>
      <p:sp>
        <p:nvSpPr>
          <p:cNvPr id="37895" name="Text Box 9"/>
          <p:cNvSpPr txBox="1">
            <a:spLocks noChangeArrowheads="1"/>
          </p:cNvSpPr>
          <p:nvPr/>
        </p:nvSpPr>
        <p:spPr bwMode="auto">
          <a:xfrm>
            <a:off x="1619250" y="4149725"/>
            <a:ext cx="504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l-GR" altLang="ru-RU" sz="2800">
                <a:cs typeface="Arial" panose="020B0604020202020204" pitchFamily="34" charset="0"/>
              </a:rPr>
              <a:t>α</a:t>
            </a:r>
          </a:p>
        </p:txBody>
      </p:sp>
      <p:sp>
        <p:nvSpPr>
          <p:cNvPr id="37896" name="Text Box 10"/>
          <p:cNvSpPr txBox="1">
            <a:spLocks noChangeArrowheads="1"/>
          </p:cNvSpPr>
          <p:nvPr/>
        </p:nvSpPr>
        <p:spPr bwMode="auto">
          <a:xfrm>
            <a:off x="555625" y="4376738"/>
            <a:ext cx="5048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ru-RU" sz="2800">
                <a:cs typeface="Arial" panose="020B0604020202020204" pitchFamily="34" charset="0"/>
              </a:rPr>
              <a:t>b</a:t>
            </a:r>
            <a:endParaRPr lang="el-GR" altLang="ru-RU" sz="2800">
              <a:cs typeface="Arial" panose="020B0604020202020204" pitchFamily="34" charset="0"/>
            </a:endParaRPr>
          </a:p>
        </p:txBody>
      </p:sp>
    </p:spTree>
  </p:cSld>
  <p:clrMapOvr>
    <a:masterClrMapping/>
  </p:clrMapOvr>
  <p:transition advClick="0" advTm="10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79388" y="44450"/>
            <a:ext cx="8785225" cy="630238"/>
          </a:xfrm>
        </p:spPr>
        <p:txBody>
          <a:bodyPr/>
          <a:lstStyle/>
          <a:p>
            <a:pPr eaLnBrk="1" hangingPunct="1"/>
            <a:r>
              <a:rPr lang="en-US" altLang="ru-RU" sz="4700" smtClean="0">
                <a:solidFill>
                  <a:schemeClr val="accent2"/>
                </a:solidFill>
              </a:rPr>
              <a:t>Savollar</a:t>
            </a:r>
            <a:endParaRPr lang="ru-RU" altLang="ru-RU" sz="4700" smtClean="0">
              <a:solidFill>
                <a:schemeClr val="accent2"/>
              </a:solidFill>
            </a:endParaRPr>
          </a:p>
        </p:txBody>
      </p:sp>
      <p:sp>
        <p:nvSpPr>
          <p:cNvPr id="38915" name="Rectangle 5"/>
          <p:cNvSpPr>
            <a:spLocks noGrp="1" noChangeArrowheads="1"/>
          </p:cNvSpPr>
          <p:nvPr>
            <p:ph type="body" idx="1"/>
          </p:nvPr>
        </p:nvSpPr>
        <p:spPr>
          <a:xfrm>
            <a:off x="201613" y="1031875"/>
            <a:ext cx="8964612" cy="5876925"/>
          </a:xfrm>
          <a:noFill/>
        </p:spPr>
        <p:txBody>
          <a:bodyPr/>
          <a:lstStyle/>
          <a:p>
            <a:pPr marL="0" indent="363538" eaLnBrk="1" hangingPunct="1">
              <a:lnSpc>
                <a:spcPct val="90000"/>
              </a:lnSpc>
            </a:pPr>
            <a:r>
              <a:rPr lang="en-US" altLang="ru-RU" sz="4300" smtClean="0">
                <a:solidFill>
                  <a:srgbClr val="0000FF"/>
                </a:solidFill>
              </a:rPr>
              <a:t>Tajriba natijalari taqsimoti sonli kattaliklarini sanab o’ting?</a:t>
            </a:r>
            <a:r>
              <a:rPr lang="ru-RU" altLang="ru-RU" sz="4300" smtClean="0">
                <a:solidFill>
                  <a:srgbClr val="0000FF"/>
                </a:solidFill>
              </a:rPr>
              <a:t> </a:t>
            </a:r>
            <a:endParaRPr lang="en-US" altLang="ru-RU" sz="4300" smtClean="0">
              <a:solidFill>
                <a:srgbClr val="0000FF"/>
              </a:solidFill>
            </a:endParaRPr>
          </a:p>
          <a:p>
            <a:pPr marL="0" indent="363538" eaLnBrk="1" hangingPunct="1">
              <a:lnSpc>
                <a:spcPct val="90000"/>
              </a:lnSpc>
            </a:pPr>
            <a:r>
              <a:rPr lang="en-US" altLang="ru-RU" sz="4300" smtClean="0">
                <a:solidFill>
                  <a:srgbClr val="0000FF"/>
                </a:solidFill>
              </a:rPr>
              <a:t>Qanday hollarda dispersion tahlil qo’llaniladi</a:t>
            </a:r>
            <a:r>
              <a:rPr lang="ru-RU" altLang="ru-RU" sz="4300" smtClean="0">
                <a:solidFill>
                  <a:srgbClr val="0000FF"/>
                </a:solidFill>
              </a:rPr>
              <a:t>? </a:t>
            </a:r>
          </a:p>
          <a:p>
            <a:pPr marL="0" indent="363538" eaLnBrk="1" hangingPunct="1">
              <a:lnSpc>
                <a:spcPct val="90000"/>
              </a:lnSpc>
            </a:pPr>
            <a:r>
              <a:rPr lang="en-US" altLang="ru-RU" sz="4300" smtClean="0">
                <a:solidFill>
                  <a:srgbClr val="0000FF"/>
                </a:solidFill>
              </a:rPr>
              <a:t>Nima korrelyatsion tahlildan so’ng regression tahlilni o’kazish zarur</a:t>
            </a:r>
            <a:r>
              <a:rPr lang="ru-RU" altLang="ru-RU" sz="4300" smtClean="0">
                <a:solidFill>
                  <a:srgbClr val="0000FF"/>
                </a:solidFill>
              </a:rPr>
              <a:t>? </a:t>
            </a:r>
          </a:p>
          <a:p>
            <a:pPr marL="0" indent="363538" eaLnBrk="1" hangingPunct="1">
              <a:lnSpc>
                <a:spcPct val="90000"/>
              </a:lnSpc>
            </a:pPr>
            <a:r>
              <a:rPr lang="en-US" altLang="ru-RU" sz="4300" smtClean="0">
                <a:solidFill>
                  <a:srgbClr val="0000FF"/>
                </a:solidFill>
              </a:rPr>
              <a:t>Regression tahlil jarayonini ochib bering</a:t>
            </a:r>
            <a:r>
              <a:rPr lang="ru-RU" altLang="ru-RU" sz="4300" smtClean="0">
                <a:solidFill>
                  <a:srgbClr val="0000FF"/>
                </a:solidFill>
              </a:rPr>
              <a:t>. </a:t>
            </a:r>
          </a:p>
          <a:p>
            <a:pPr marL="0" indent="363538" algn="just" eaLnBrk="1" hangingPunct="1">
              <a:lnSpc>
                <a:spcPct val="90000"/>
              </a:lnSpc>
              <a:buFont typeface="Wingdings" panose="05000000000000000000" pitchFamily="2" charset="2"/>
              <a:buNone/>
            </a:pPr>
            <a:endParaRPr lang="ru-RU" altLang="ru-RU" sz="5800" smtClean="0">
              <a:solidFill>
                <a:srgbClr val="0000FF"/>
              </a:solidFill>
            </a:endParaRPr>
          </a:p>
        </p:txBody>
      </p:sp>
    </p:spTree>
  </p:cSld>
  <p:clrMapOvr>
    <a:masterClrMapping/>
  </p:clrMapOvr>
  <p:transition advClick="0" advTm="10000">
    <p:wheel spokes="8"/>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34a3f3e9a8816871c6d298d0b62ac15a77ba01e"/>
</p:tagLst>
</file>

<file path=ppt/theme/theme1.xml><?xml version="1.0" encoding="utf-8"?>
<a:theme xmlns:a="http://schemas.openxmlformats.org/drawingml/2006/main" name="Край">
  <a:themeElements>
    <a:clrScheme name="Край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Край">
      <a:majorFont>
        <a:latin typeface="Garamond"/>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ай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Край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Край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Край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Край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Край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Edge</Template>
  <TotalTime>6219091</TotalTime>
  <Words>1743</Words>
  <Application>Microsoft Office PowerPoint</Application>
  <PresentationFormat>Экран (4:3)</PresentationFormat>
  <Paragraphs>398</Paragraphs>
  <Slides>49</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49</vt:i4>
      </vt:variant>
    </vt:vector>
  </HeadingPairs>
  <TitlesOfParts>
    <vt:vector size="57" baseType="lpstr">
      <vt:lpstr>Arial</vt:lpstr>
      <vt:lpstr>Arial Cyr</vt:lpstr>
      <vt:lpstr>Calibri</vt:lpstr>
      <vt:lpstr>Garamond</vt:lpstr>
      <vt:lpstr>Times New Roman</vt:lpstr>
      <vt:lpstr>Wingdings</vt:lpstr>
      <vt:lpstr>Край</vt:lpstr>
      <vt:lpstr>Формула</vt:lpstr>
      <vt:lpstr>9-mavzu: O’ZARO BOG’LANISH</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Keywords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DISPERSION  TAHLIL </vt:lpstr>
      <vt:lpstr>Презентация PowerPoint</vt:lpstr>
      <vt:lpstr>KORRELYATSION TAHLIL</vt:lpstr>
      <vt:lpstr>KORRELYATSION TAHLIL</vt:lpstr>
      <vt:lpstr>Презентация PowerPoint</vt:lpstr>
      <vt:lpstr>Презентация PowerPoint</vt:lpstr>
      <vt:lpstr>Презентация PowerPoint</vt:lpstr>
      <vt:lpstr>Презентация PowerPoint</vt:lpstr>
      <vt:lpstr>Презентация PowerPoint</vt:lpstr>
      <vt:lpstr>REGRESSION TAHLIL</vt:lpstr>
      <vt:lpstr>Презентация PowerPoint</vt:lpstr>
      <vt:lpstr>Презентация PowerPoint</vt:lpstr>
      <vt:lpstr>Презентация PowerPoint</vt:lpstr>
      <vt:lpstr> REGRESSION TAHLIL</vt:lpstr>
      <vt:lpstr>Презентация PowerPoint</vt:lpstr>
      <vt:lpstr>Презентация PowerPoint</vt:lpstr>
      <vt:lpstr>Eng kichik kvadratlar usuli</vt:lpstr>
      <vt:lpstr> Masala. x va y o’zgaruvchilarning tajriba natijasida olgan qiymatlari quyidagi jadvalda keltirilgan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EKKU usuli</vt:lpstr>
      <vt:lpstr>Презентация PowerPoint</vt:lpstr>
      <vt:lpstr>Презентация PowerPoint</vt:lpstr>
      <vt:lpstr>Savollar</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“Маълумотлар тузилмаси ва алгоритмлар” фанига кириш</dc:title>
  <dc:creator>Пользователь</dc:creator>
  <cp:lastModifiedBy>Пользователь</cp:lastModifiedBy>
  <cp:revision>350</cp:revision>
  <dcterms:created xsi:type="dcterms:W3CDTF">2010-12-08T10:59:54Z</dcterms:created>
  <dcterms:modified xsi:type="dcterms:W3CDTF">2023-11-06T04:09:06Z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